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68" r:id="rId3"/>
    <p:sldId id="287" r:id="rId4"/>
    <p:sldId id="291" r:id="rId5"/>
    <p:sldId id="292" r:id="rId6"/>
    <p:sldId id="296" r:id="rId7"/>
    <p:sldId id="295" r:id="rId8"/>
    <p:sldId id="297" r:id="rId9"/>
    <p:sldId id="294" r:id="rId10"/>
    <p:sldId id="257" r:id="rId11"/>
    <p:sldId id="266" r:id="rId12"/>
    <p:sldId id="27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FDB"/>
    <a:srgbClr val="48FF57"/>
    <a:srgbClr val="3EFF3F"/>
    <a:srgbClr val="247B2E"/>
    <a:srgbClr val="D63E20"/>
    <a:srgbClr val="0050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774" autoAdjust="0"/>
  </p:normalViewPr>
  <p:slideViewPr>
    <p:cSldViewPr snapToGrid="0" snapToObjects="1">
      <p:cViewPr>
        <p:scale>
          <a:sx n="81" d="100"/>
          <a:sy n="81" d="100"/>
        </p:scale>
        <p:origin x="-1056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Click </a:t>
            </a:r>
            <a:r>
              <a:rPr lang="pt-BR" dirty="0" err="1" smtClean="0"/>
              <a:t>to</a:t>
            </a:r>
            <a:r>
              <a:rPr lang="pt-BR" dirty="0" smtClean="0"/>
              <a:t> </a:t>
            </a:r>
            <a:r>
              <a:rPr lang="pt-BR" dirty="0" err="1" smtClean="0"/>
              <a:t>edit</a:t>
            </a:r>
            <a:r>
              <a:rPr lang="pt-BR" dirty="0" smtClean="0"/>
              <a:t> Master </a:t>
            </a:r>
            <a:r>
              <a:rPr lang="pt-BR" dirty="0" err="1" smtClean="0"/>
              <a:t>subtitle</a:t>
            </a:r>
            <a:r>
              <a:rPr lang="pt-BR" dirty="0" smtClean="0"/>
              <a:t> </a:t>
            </a:r>
            <a:r>
              <a:rPr lang="pt-BR" dirty="0" err="1" smtClean="0"/>
              <a:t>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6C3C4B07-B7EB-434F-9FCF-3968D235716C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59A5F39-4CE7-434C-A5CB-50A363451602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59A5F39-4CE7-434C-A5CB-50A363451602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59A5F39-4CE7-434C-A5CB-50A363451602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59A5F39-4CE7-434C-A5CB-50A363451602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59A5F39-4CE7-434C-A5CB-50A363451602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59A5F39-4CE7-434C-A5CB-50A363451602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59A5F39-4CE7-434C-A5CB-50A363451602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59A5F39-4CE7-434C-A5CB-50A363451602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59A5F39-4CE7-434C-A5CB-50A363451602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59A5F39-4CE7-434C-A5CB-50A363451602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FDB">
            <a:alpha val="5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materia_principal_CBarcelos3.JPG"/>
          <p:cNvPicPr>
            <a:picLocks noChangeAspect="1"/>
          </p:cNvPicPr>
          <p:nvPr userDrawn="1"/>
        </p:nvPicPr>
        <p:blipFill rotWithShape="1">
          <a:blip r:embed="rId13" cstate="screen">
            <a:duotone>
              <a:prstClr val="black"/>
              <a:srgbClr val="48FF57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76876" y="0"/>
            <a:ext cx="692654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 smtClean="0"/>
              <a:t>Click </a:t>
            </a:r>
            <a:r>
              <a:rPr lang="pt-BR" dirty="0" err="1" smtClean="0"/>
              <a:t>to</a:t>
            </a:r>
            <a:r>
              <a:rPr lang="pt-BR" dirty="0" smtClean="0"/>
              <a:t> </a:t>
            </a:r>
            <a:r>
              <a:rPr lang="pt-BR" dirty="0" err="1" smtClean="0"/>
              <a:t>edit</a:t>
            </a:r>
            <a:r>
              <a:rPr lang="pt-BR" dirty="0" smtClean="0"/>
              <a:t> Master </a:t>
            </a:r>
            <a:r>
              <a:rPr lang="pt-BR" dirty="0" err="1" smtClean="0"/>
              <a:t>title</a:t>
            </a:r>
            <a:r>
              <a:rPr lang="pt-BR" dirty="0" smtClean="0"/>
              <a:t> </a:t>
            </a:r>
            <a:r>
              <a:rPr lang="pt-BR" dirty="0" err="1" smtClean="0"/>
              <a:t>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Click </a:t>
            </a:r>
            <a:r>
              <a:rPr lang="pt-BR" dirty="0" err="1" smtClean="0"/>
              <a:t>to</a:t>
            </a:r>
            <a:r>
              <a:rPr lang="pt-BR" dirty="0" smtClean="0"/>
              <a:t> </a:t>
            </a:r>
            <a:r>
              <a:rPr lang="pt-BR" dirty="0" err="1" smtClean="0"/>
              <a:t>edit</a:t>
            </a:r>
            <a:r>
              <a:rPr lang="pt-BR" dirty="0" smtClean="0"/>
              <a:t> Master </a:t>
            </a:r>
            <a:r>
              <a:rPr lang="pt-BR" dirty="0" err="1" smtClean="0"/>
              <a:t>text</a:t>
            </a:r>
            <a:r>
              <a:rPr lang="pt-BR" dirty="0" smtClean="0"/>
              <a:t> </a:t>
            </a:r>
            <a:r>
              <a:rPr lang="pt-BR" dirty="0" err="1" smtClean="0"/>
              <a:t>styles</a:t>
            </a:r>
            <a:endParaRPr lang="pt-BR" dirty="0" smtClean="0"/>
          </a:p>
          <a:p>
            <a:pPr lvl="1"/>
            <a:r>
              <a:rPr lang="pt-BR" dirty="0" err="1" smtClean="0"/>
              <a:t>Second</a:t>
            </a:r>
            <a:r>
              <a:rPr lang="pt-BR" dirty="0" smtClean="0"/>
              <a:t> </a:t>
            </a:r>
            <a:r>
              <a:rPr lang="pt-BR" dirty="0" err="1" smtClean="0"/>
              <a:t>level</a:t>
            </a:r>
            <a:endParaRPr lang="pt-BR" dirty="0" smtClean="0"/>
          </a:p>
          <a:p>
            <a:pPr lvl="2"/>
            <a:r>
              <a:rPr lang="pt-BR" dirty="0" err="1" smtClean="0"/>
              <a:t>Third</a:t>
            </a:r>
            <a:r>
              <a:rPr lang="pt-BR" dirty="0" smtClean="0"/>
              <a:t> </a:t>
            </a:r>
            <a:r>
              <a:rPr lang="pt-BR" dirty="0" err="1" smtClean="0"/>
              <a:t>level</a:t>
            </a:r>
            <a:endParaRPr lang="pt-BR" dirty="0" smtClean="0"/>
          </a:p>
          <a:p>
            <a:pPr lvl="3"/>
            <a:r>
              <a:rPr lang="pt-BR" dirty="0" err="1" smtClean="0"/>
              <a:t>Fourth</a:t>
            </a:r>
            <a:r>
              <a:rPr lang="pt-BR" dirty="0" smtClean="0"/>
              <a:t> </a:t>
            </a:r>
            <a:r>
              <a:rPr lang="pt-BR" dirty="0" err="1" smtClean="0"/>
              <a:t>level</a:t>
            </a:r>
            <a:endParaRPr lang="pt-BR" dirty="0" smtClean="0"/>
          </a:p>
          <a:p>
            <a:pPr lvl="4"/>
            <a:r>
              <a:rPr lang="pt-BR" dirty="0" err="1" smtClean="0"/>
              <a:t>Fifth</a:t>
            </a:r>
            <a:r>
              <a:rPr lang="pt-BR" dirty="0" smtClean="0"/>
              <a:t> </a:t>
            </a:r>
            <a:r>
              <a:rPr lang="pt-BR" dirty="0" err="1" smtClean="0"/>
              <a:t>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8077200" y="0"/>
            <a:ext cx="1085476" cy="6858000"/>
          </a:xfrm>
          <a:prstGeom prst="rect">
            <a:avLst/>
          </a:prstGeom>
          <a:solidFill>
            <a:srgbClr val="0050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3CEC41E-48BD-4881-B6FF-D82EEBBCD904}" type="datetimeFigureOut">
              <a:rPr lang="en-US" smtClean="0"/>
              <a:t>5/7/2018</a:t>
            </a:fld>
            <a:endParaRPr lang="en-US"/>
          </a:p>
        </p:txBody>
      </p:sp>
      <p:pic>
        <p:nvPicPr>
          <p:cNvPr id="13" name="Picture 12" descr="Logo_SAAP_negativo_bx.png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33519" y="5549780"/>
            <a:ext cx="801490" cy="85102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 cap="none" spc="-100" baseline="0">
          <a:ln>
            <a:noFill/>
          </a:ln>
          <a:solidFill>
            <a:schemeClr val="tx2"/>
          </a:solidFill>
          <a:effectLst/>
          <a:latin typeface="Trebuchet MS"/>
          <a:ea typeface="+mj-ea"/>
          <a:cs typeface="Trebuchet M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Trebuchet MS"/>
          <a:ea typeface="+mn-ea"/>
          <a:cs typeface="Trebuchet M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Trebuchet MS"/>
          <a:ea typeface="+mn-ea"/>
          <a:cs typeface="Trebuchet M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Trebuchet MS"/>
          <a:ea typeface="+mn-ea"/>
          <a:cs typeface="Trebuchet M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Trebuchet MS"/>
          <a:ea typeface="+mn-ea"/>
          <a:cs typeface="Trebuchet M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Trebuchet MS"/>
          <a:ea typeface="+mn-ea"/>
          <a:cs typeface="Trebuchet M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67821" y="2109033"/>
            <a:ext cx="3540233" cy="2593975"/>
          </a:xfrm>
        </p:spPr>
        <p:txBody>
          <a:bodyPr/>
          <a:lstStyle/>
          <a:p>
            <a:r>
              <a:rPr lang="pt-BR" sz="4000" b="1" dirty="0" smtClean="0">
                <a:solidFill>
                  <a:srgbClr val="000000"/>
                </a:solidFill>
              </a:rPr>
              <a:t/>
            </a:r>
            <a:br>
              <a:rPr lang="pt-BR" sz="4000" b="1" dirty="0" smtClean="0">
                <a:solidFill>
                  <a:srgbClr val="000000"/>
                </a:solidFill>
              </a:rPr>
            </a:br>
            <a:r>
              <a:rPr lang="pt-BR" sz="2800" b="1" dirty="0" smtClean="0">
                <a:solidFill>
                  <a:srgbClr val="000000"/>
                </a:solidFill>
              </a:rPr>
              <a:t>LIVRO </a:t>
            </a:r>
            <a:br>
              <a:rPr lang="pt-BR" sz="2800" b="1" dirty="0" smtClean="0">
                <a:solidFill>
                  <a:srgbClr val="000000"/>
                </a:solidFill>
              </a:rPr>
            </a:br>
            <a:r>
              <a:rPr lang="pt-BR" sz="2800" b="1" dirty="0" smtClean="0">
                <a:solidFill>
                  <a:srgbClr val="000000"/>
                </a:solidFill>
              </a:rPr>
              <a:t>Alto dos Pinheiros: </a:t>
            </a:r>
            <a:r>
              <a:rPr lang="pt-BR" sz="2800" b="1" dirty="0">
                <a:solidFill>
                  <a:srgbClr val="000000"/>
                </a:solidFill>
              </a:rPr>
              <a:t>h</a:t>
            </a:r>
            <a:r>
              <a:rPr lang="pt-BR" sz="2800" b="1" dirty="0" smtClean="0">
                <a:solidFill>
                  <a:srgbClr val="000000"/>
                </a:solidFill>
              </a:rPr>
              <a:t>istórias </a:t>
            </a:r>
            <a:r>
              <a:rPr lang="pt-BR" sz="2800" b="1" dirty="0">
                <a:solidFill>
                  <a:srgbClr val="000000"/>
                </a:solidFill>
              </a:rPr>
              <a:t>e estórias de nosso bairro-jardim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67821" y="5014614"/>
            <a:ext cx="3136185" cy="1297344"/>
          </a:xfrm>
        </p:spPr>
        <p:txBody>
          <a:bodyPr>
            <a:normAutofit fontScale="85000" lnSpcReduction="10000"/>
          </a:bodyPr>
          <a:lstStyle/>
          <a:p>
            <a:r>
              <a:rPr lang="pt-BR" dirty="0" smtClean="0">
                <a:solidFill>
                  <a:schemeClr val="tx1"/>
                </a:solidFill>
                <a:latin typeface="Trebuchet MS"/>
                <a:cs typeface="Trebuchet MS"/>
              </a:rPr>
              <a:t>Realização - Associação dos </a:t>
            </a:r>
          </a:p>
          <a:p>
            <a:r>
              <a:rPr lang="pt-BR" dirty="0" smtClean="0">
                <a:solidFill>
                  <a:schemeClr val="tx1"/>
                </a:solidFill>
                <a:latin typeface="Trebuchet MS"/>
                <a:cs typeface="Trebuchet MS"/>
              </a:rPr>
              <a:t>Amigos de Alto dos Pinheiros</a:t>
            </a:r>
          </a:p>
          <a:p>
            <a:endParaRPr lang="pt-BR" dirty="0" smtClean="0">
              <a:solidFill>
                <a:schemeClr val="tx1"/>
              </a:solidFill>
              <a:latin typeface="Trebuchet MS"/>
              <a:cs typeface="Trebuchet MS"/>
            </a:endParaRPr>
          </a:p>
          <a:p>
            <a:r>
              <a:rPr lang="pt-BR" dirty="0" smtClean="0">
                <a:solidFill>
                  <a:schemeClr val="tx1"/>
                </a:solidFill>
                <a:latin typeface="Trebuchet MS"/>
                <a:cs typeface="Trebuchet MS"/>
              </a:rPr>
              <a:t>11 de abril de 2018</a:t>
            </a:r>
            <a:endParaRPr lang="pt-BR" dirty="0">
              <a:solidFill>
                <a:schemeClr val="tx1"/>
              </a:solidFill>
              <a:latin typeface="Trebuchet MS"/>
              <a:cs typeface="Trebuchet MS"/>
            </a:endParaRPr>
          </a:p>
        </p:txBody>
      </p:sp>
      <p:pic>
        <p:nvPicPr>
          <p:cNvPr id="5" name="Picture 4" descr="IMG_7570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"/>
            <a:ext cx="4829341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52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389234"/>
          </a:xfrm>
        </p:spPr>
        <p:txBody>
          <a:bodyPr/>
          <a:lstStyle/>
          <a:p>
            <a:r>
              <a:rPr lang="pt-BR" dirty="0" smtClean="0"/>
              <a:t>Sobre a SAAP</a:t>
            </a:r>
            <a:endParaRPr lang="pt-BR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SAAP – Associação dos Amigos de Alto dos Pinheiros é uma associação da sociedade civil sem fins lucrativos, fundada em 1977 com a missão de:</a:t>
            </a:r>
          </a:p>
          <a:p>
            <a:endParaRPr lang="pt-BR" dirty="0" smtClean="0"/>
          </a:p>
          <a:p>
            <a:pPr marL="114300" indent="0" algn="r">
              <a:buNone/>
            </a:pPr>
            <a:r>
              <a:rPr lang="pt-BR" i="1" dirty="0" smtClean="0"/>
              <a:t>Atuar pela qualidade de vida, física e social, de todos que residem, trabalham ou visitam o Alto dos Pinheiros, preservando as qualidades ambientais e características eminentemente residenciais do bairro, valorizando a boa convivência e cidadania e promovendo o respeito mútuo, ao bem público e ao meio ambiente</a:t>
            </a:r>
            <a:r>
              <a:rPr lang="en-US" i="1" dirty="0" smtClean="0"/>
              <a:t>.</a:t>
            </a:r>
            <a:endParaRPr lang="pt-BR" i="1" dirty="0" smtClean="0"/>
          </a:p>
          <a:p>
            <a:pPr marL="114300" indent="0">
              <a:buNone/>
            </a:pPr>
            <a:endParaRPr lang="pt-BR" dirty="0" smtClean="0"/>
          </a:p>
          <a:p>
            <a:pPr marL="114300" indent="0">
              <a:buNone/>
            </a:pPr>
            <a:r>
              <a:rPr lang="pt-BR" dirty="0" err="1"/>
              <a:t>https</a:t>
            </a:r>
            <a:r>
              <a:rPr lang="pt-BR" dirty="0"/>
              <a:t>://</a:t>
            </a:r>
            <a:r>
              <a:rPr lang="pt-BR" dirty="0" err="1"/>
              <a:t>saapblog.wordpress.com</a:t>
            </a:r>
            <a:endParaRPr lang="pt-BR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459A5F39-4CE7-434C-A5CB-50A36345160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25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387" y="1796245"/>
            <a:ext cx="2241291" cy="1828800"/>
          </a:xfrm>
        </p:spPr>
        <p:txBody>
          <a:bodyPr/>
          <a:lstStyle/>
          <a:p>
            <a:pPr algn="ctr"/>
            <a:r>
              <a:rPr lang="pt-BR" sz="4000" dirty="0" smtClean="0"/>
              <a:t>Território de Atuação</a:t>
            </a:r>
            <a:endParaRPr lang="pt-BR" sz="40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459A5F39-4CE7-434C-A5CB-50A363451602}" type="slidenum">
              <a:rPr lang="en-US" smtClean="0"/>
              <a:t>11</a:t>
            </a:fld>
            <a:endParaRPr lang="en-US" dirty="0"/>
          </a:p>
        </p:txBody>
      </p:sp>
      <p:pic>
        <p:nvPicPr>
          <p:cNvPr id="7" name="Picture 6" descr="Layout em baixa copy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464678" y="1"/>
            <a:ext cx="6679322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18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Contato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653" y="1576399"/>
            <a:ext cx="7235315" cy="4254013"/>
          </a:xfrm>
        </p:spPr>
        <p:txBody>
          <a:bodyPr>
            <a:normAutofit/>
          </a:bodyPr>
          <a:lstStyle/>
          <a:p>
            <a:pPr marL="114300" indent="0">
              <a:buClr>
                <a:srgbClr val="D63E20"/>
              </a:buClr>
              <a:buNone/>
            </a:pPr>
            <a:r>
              <a:rPr lang="pt-BR" b="1" dirty="0">
                <a:solidFill>
                  <a:srgbClr val="000000"/>
                </a:solidFill>
              </a:rPr>
              <a:t>SAAP – </a:t>
            </a:r>
            <a:r>
              <a:rPr lang="pt-BR" b="1" dirty="0" smtClean="0">
                <a:solidFill>
                  <a:srgbClr val="000000"/>
                </a:solidFill>
              </a:rPr>
              <a:t>Associação </a:t>
            </a:r>
            <a:r>
              <a:rPr lang="pt-BR" b="1" dirty="0">
                <a:solidFill>
                  <a:srgbClr val="000000"/>
                </a:solidFill>
              </a:rPr>
              <a:t>dos Amigos de Alto dos Pinheiros                               </a:t>
            </a:r>
            <a:r>
              <a:rPr lang="pt-BR" b="1" dirty="0" smtClean="0">
                <a:solidFill>
                  <a:srgbClr val="000000"/>
                </a:solidFill>
              </a:rPr>
              <a:t>Av. </a:t>
            </a:r>
            <a:r>
              <a:rPr lang="pt-BR" b="1" dirty="0" smtClean="0">
                <a:solidFill>
                  <a:srgbClr val="000000"/>
                </a:solidFill>
              </a:rPr>
              <a:t>Pedroso de </a:t>
            </a:r>
            <a:r>
              <a:rPr lang="pt-BR" b="1" smtClean="0">
                <a:solidFill>
                  <a:srgbClr val="000000"/>
                </a:solidFill>
              </a:rPr>
              <a:t>Morais </a:t>
            </a:r>
            <a:r>
              <a:rPr lang="pt-BR" b="1" smtClean="0">
                <a:solidFill>
                  <a:srgbClr val="000000"/>
                </a:solidFill>
              </a:rPr>
              <a:t>631conj. </a:t>
            </a:r>
            <a:r>
              <a:rPr lang="pt-BR" b="1" dirty="0" smtClean="0">
                <a:solidFill>
                  <a:srgbClr val="000000"/>
                </a:solidFill>
              </a:rPr>
              <a:t>16                            05419-905 </a:t>
            </a:r>
            <a:r>
              <a:rPr lang="pt-BR" b="1" dirty="0">
                <a:solidFill>
                  <a:srgbClr val="000000"/>
                </a:solidFill>
              </a:rPr>
              <a:t>São Paulo, SP                                                                               (11) 3814-9206  (11) 3034-3866  </a:t>
            </a:r>
            <a:r>
              <a:rPr lang="pt-BR" b="1" dirty="0" err="1">
                <a:solidFill>
                  <a:srgbClr val="000000"/>
                </a:solidFill>
              </a:rPr>
              <a:t>saap@saap.org.br</a:t>
            </a:r>
            <a:r>
              <a:rPr lang="pt-BR" b="1" dirty="0">
                <a:solidFill>
                  <a:srgbClr val="000000"/>
                </a:solidFill>
              </a:rPr>
              <a:t> </a:t>
            </a:r>
            <a:endParaRPr lang="pt-BR" b="1" dirty="0" smtClean="0">
              <a:solidFill>
                <a:srgbClr val="000000"/>
              </a:solidFill>
            </a:endParaRPr>
          </a:p>
          <a:p>
            <a:pPr marL="114300" indent="0">
              <a:buClr>
                <a:srgbClr val="D63E20"/>
              </a:buClr>
              <a:buNone/>
            </a:pPr>
            <a:endParaRPr lang="pt-BR" b="1" dirty="0">
              <a:solidFill>
                <a:srgbClr val="000000"/>
              </a:solidFill>
            </a:endParaRPr>
          </a:p>
          <a:p>
            <a:pPr marL="114300" indent="0">
              <a:buClr>
                <a:srgbClr val="D63E20"/>
              </a:buClr>
              <a:buNone/>
            </a:pPr>
            <a:endParaRPr lang="pt-BR" b="1" dirty="0" smtClean="0">
              <a:solidFill>
                <a:srgbClr val="000000"/>
              </a:solidFill>
            </a:endParaRPr>
          </a:p>
          <a:p>
            <a:pPr marL="114300" indent="0">
              <a:buClr>
                <a:srgbClr val="D63E20"/>
              </a:buClr>
              <a:buNone/>
            </a:pPr>
            <a:r>
              <a:rPr lang="pt-BR" b="1" dirty="0" smtClean="0">
                <a:solidFill>
                  <a:srgbClr val="000000"/>
                </a:solidFill>
              </a:rPr>
              <a:t>Presidente: Maria Helena Bueno</a:t>
            </a:r>
          </a:p>
          <a:p>
            <a:pPr marL="114300" indent="0">
              <a:buClr>
                <a:srgbClr val="D63E20"/>
              </a:buClr>
              <a:buNone/>
            </a:pPr>
            <a:r>
              <a:rPr lang="pt-BR" b="1" dirty="0" smtClean="0">
                <a:solidFill>
                  <a:srgbClr val="000000"/>
                </a:solidFill>
              </a:rPr>
              <a:t>Vice-Presidente: Marcia </a:t>
            </a:r>
            <a:r>
              <a:rPr lang="pt-BR" b="1" dirty="0" err="1" smtClean="0">
                <a:solidFill>
                  <a:srgbClr val="000000"/>
                </a:solidFill>
              </a:rPr>
              <a:t>Kalvon</a:t>
            </a:r>
            <a:r>
              <a:rPr lang="pt-BR" b="1" dirty="0" smtClean="0">
                <a:solidFill>
                  <a:srgbClr val="000000"/>
                </a:solidFill>
              </a:rPr>
              <a:t> Woods</a:t>
            </a:r>
          </a:p>
          <a:p>
            <a:endParaRPr lang="pt-BR" dirty="0" smtClean="0">
              <a:solidFill>
                <a:srgbClr val="000000"/>
              </a:solidFill>
            </a:endParaRPr>
          </a:p>
          <a:p>
            <a:endParaRPr lang="pt-BR" dirty="0" smtClean="0">
              <a:solidFill>
                <a:srgbClr val="000000"/>
              </a:solidFill>
            </a:endParaRPr>
          </a:p>
          <a:p>
            <a:endParaRPr lang="pt-BR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Projeto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2487908" cy="4590288"/>
          </a:xfrm>
          <a:noFill/>
        </p:spPr>
        <p:txBody>
          <a:bodyPr>
            <a:normAutofit/>
          </a:bodyPr>
          <a:lstStyle/>
          <a:p>
            <a:pPr marL="114300" indent="0">
              <a:lnSpc>
                <a:spcPct val="110000"/>
              </a:lnSpc>
              <a:spcBef>
                <a:spcPts val="0"/>
              </a:spcBef>
              <a:buClr>
                <a:srgbClr val="D63E20"/>
              </a:buClr>
              <a:buNone/>
            </a:pPr>
            <a:r>
              <a:rPr lang="pt-BR" sz="2000" dirty="0" smtClean="0"/>
              <a:t>A SAAP comemorou 40 anos em 2017, e preparou um presente aos moradores de Alto dos Pinheiros: um livro com a história e as histórias de nosso bairro desde os primórdios, no século 19, até hoje. </a:t>
            </a:r>
            <a:endParaRPr lang="pt-BR" sz="18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pt-BR" sz="18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pt-BR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2</a:t>
            </a:fld>
            <a:endParaRPr lang="en-US"/>
          </a:p>
        </p:txBody>
      </p:sp>
      <p:pic>
        <p:nvPicPr>
          <p:cNvPr id="6" name="Picture 5" descr="vista-aerea-da-praca-panamericana-antig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51628" y="2029926"/>
            <a:ext cx="4825572" cy="317642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46168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Conteúdo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17637"/>
            <a:ext cx="4660746" cy="4971295"/>
          </a:xfrm>
          <a:noFill/>
        </p:spPr>
        <p:txBody>
          <a:bodyPr>
            <a:normAutofit fontScale="92500" lnSpcReduction="10000"/>
          </a:bodyPr>
          <a:lstStyle/>
          <a:p>
            <a:pPr marL="114300" indent="0">
              <a:lnSpc>
                <a:spcPct val="110000"/>
              </a:lnSpc>
              <a:spcBef>
                <a:spcPts val="0"/>
              </a:spcBef>
              <a:buClr>
                <a:srgbClr val="D63E20"/>
              </a:buClr>
              <a:buNone/>
            </a:pPr>
            <a:r>
              <a:rPr lang="en-US" sz="2300" dirty="0" smtClean="0"/>
              <a:t>O d</a:t>
            </a:r>
            <a:r>
              <a:rPr lang="x-none" sz="2300" dirty="0" smtClean="0"/>
              <a:t>esenvolvimento do conteúdo feito pela Prima Página, contemplou:</a:t>
            </a:r>
          </a:p>
          <a:p>
            <a:pPr>
              <a:lnSpc>
                <a:spcPct val="110000"/>
              </a:lnSpc>
              <a:spcBef>
                <a:spcPts val="0"/>
              </a:spcBef>
              <a:buClr>
                <a:srgbClr val="D63E20"/>
              </a:buClr>
              <a:buFontTx/>
              <a:buChar char="•"/>
            </a:pPr>
            <a:r>
              <a:rPr lang="pt-BR" sz="2300" dirty="0" smtClean="0"/>
              <a:t>Entrevista a moradores do bairro antigos e novos, e a instituições tradicionais como Colégio Santa Cruz, Clube Alto dos Pinheiros, Shopping Villa-Lobos entre outros. </a:t>
            </a:r>
          </a:p>
          <a:p>
            <a:pPr>
              <a:lnSpc>
                <a:spcPct val="110000"/>
              </a:lnSpc>
              <a:spcBef>
                <a:spcPts val="0"/>
              </a:spcBef>
              <a:buClr>
                <a:srgbClr val="D63E20"/>
              </a:buClr>
              <a:buFontTx/>
              <a:buChar char="•"/>
            </a:pPr>
            <a:r>
              <a:rPr lang="pt-BR" sz="2300" dirty="0" smtClean="0"/>
              <a:t>Levantamento de informações junto a Cia City e pesquisa bibliográfica</a:t>
            </a:r>
          </a:p>
          <a:p>
            <a:pPr>
              <a:lnSpc>
                <a:spcPct val="110000"/>
              </a:lnSpc>
              <a:spcBef>
                <a:spcPts val="0"/>
              </a:spcBef>
              <a:buClr>
                <a:srgbClr val="D63E20"/>
              </a:buClr>
              <a:buFontTx/>
              <a:buChar char="•"/>
            </a:pPr>
            <a:endParaRPr lang="pt-BR" sz="2300" dirty="0"/>
          </a:p>
          <a:p>
            <a:pPr marL="114300" indent="0">
              <a:lnSpc>
                <a:spcPct val="110000"/>
              </a:lnSpc>
              <a:spcBef>
                <a:spcPts val="0"/>
              </a:spcBef>
              <a:buClr>
                <a:srgbClr val="D63E20"/>
              </a:buClr>
              <a:buNone/>
            </a:pPr>
            <a:r>
              <a:rPr lang="pt-BR" sz="2300" dirty="0" smtClean="0"/>
              <a:t>Contém cinco capítulos que contam a história do bairro permeada por estórias dos moradores.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pt-BR" sz="18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pt-BR" sz="18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pt-BR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3</a:t>
            </a:fld>
            <a:endParaRPr lang="en-US"/>
          </a:p>
        </p:txBody>
      </p:sp>
      <p:pic>
        <p:nvPicPr>
          <p:cNvPr id="7" name="Picture 6" descr="IMG_7570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66798" y="1417638"/>
            <a:ext cx="2845576" cy="3970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00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Formato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Projeto gráfico: </a:t>
            </a:r>
            <a:r>
              <a:rPr lang="pt-BR" dirty="0" err="1" smtClean="0"/>
              <a:t>Naru</a:t>
            </a:r>
            <a:r>
              <a:rPr lang="pt-BR" dirty="0" smtClean="0"/>
              <a:t> Design</a:t>
            </a:r>
          </a:p>
          <a:p>
            <a:r>
              <a:rPr lang="pt-BR" dirty="0" smtClean="0"/>
              <a:t>Reutilização das ilustrações feitas por Rodrigo Andrade (Cartilha SAAP de 1999). </a:t>
            </a:r>
          </a:p>
          <a:p>
            <a:r>
              <a:rPr lang="pt-BR" dirty="0" smtClean="0"/>
              <a:t>Coleta de fotos antigas de moradores e instituições</a:t>
            </a:r>
          </a:p>
          <a:p>
            <a:r>
              <a:rPr lang="pt-BR" dirty="0" smtClean="0"/>
              <a:t>20,5(largura) </a:t>
            </a:r>
            <a:r>
              <a:rPr lang="pt-BR" dirty="0" err="1" smtClean="0"/>
              <a:t>x</a:t>
            </a:r>
            <a:r>
              <a:rPr lang="pt-BR" dirty="0" smtClean="0"/>
              <a:t> 24 cm (altura)</a:t>
            </a:r>
          </a:p>
          <a:p>
            <a:r>
              <a:rPr lang="pt-BR" dirty="0" smtClean="0"/>
              <a:t>160 páginas</a:t>
            </a:r>
          </a:p>
          <a:p>
            <a:r>
              <a:rPr lang="pt-BR" dirty="0" smtClean="0"/>
              <a:t>Papel pólen</a:t>
            </a:r>
          </a:p>
          <a:p>
            <a:r>
              <a:rPr lang="pt-BR" dirty="0" smtClean="0"/>
              <a:t>Capa cartão </a:t>
            </a:r>
            <a:r>
              <a:rPr lang="pt-BR" dirty="0" err="1" smtClean="0"/>
              <a:t>triplex</a:t>
            </a:r>
            <a:r>
              <a:rPr lang="pt-BR" dirty="0" smtClean="0"/>
              <a:t> com orelha</a:t>
            </a:r>
          </a:p>
          <a:p>
            <a:r>
              <a:rPr lang="pt-BR" dirty="0" smtClean="0"/>
              <a:t>Lombada costurada </a:t>
            </a:r>
          </a:p>
          <a:p>
            <a:r>
              <a:rPr lang="pt-BR" dirty="0" smtClean="0"/>
              <a:t>Tiragem 1000 exemplares</a:t>
            </a:r>
          </a:p>
          <a:p>
            <a:r>
              <a:rPr lang="pt-BR" dirty="0" smtClean="0"/>
              <a:t>Distribuição gratuita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1" name="Picture 10" descr="IMG_7581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27477" y="3309929"/>
            <a:ext cx="2453240" cy="3090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Projeto Gráfico</a:t>
            </a:r>
            <a:endParaRPr lang="pt-BR" dirty="0"/>
          </a:p>
        </p:txBody>
      </p:sp>
      <p:pic>
        <p:nvPicPr>
          <p:cNvPr id="5" name="Picture 4" descr="IMG_757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1824852"/>
            <a:ext cx="7253631" cy="4265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06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Projeto Gráfico</a:t>
            </a:r>
            <a:endParaRPr lang="pt-BR" dirty="0"/>
          </a:p>
        </p:txBody>
      </p:sp>
      <p:pic>
        <p:nvPicPr>
          <p:cNvPr id="6" name="Picture 5" descr="IMG_757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3577" y="1808480"/>
            <a:ext cx="7447265" cy="4388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69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Projeto Gráfico</a:t>
            </a:r>
            <a:endParaRPr lang="pt-BR" dirty="0"/>
          </a:p>
        </p:txBody>
      </p:sp>
      <p:pic>
        <p:nvPicPr>
          <p:cNvPr id="6" name="Content Placeholder 5" descr="IMG_7572.jpg"/>
          <p:cNvPicPr>
            <a:picLocks noGrp="1" noChangeAspect="1"/>
          </p:cNvPicPr>
          <p:nvPr>
            <p:ph sz="half"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200" y="2071925"/>
            <a:ext cx="7080467" cy="4011342"/>
          </a:xfrm>
        </p:spPr>
      </p:pic>
    </p:spTree>
    <p:extLst>
      <p:ext uri="{BB962C8B-B14F-4D97-AF65-F5344CB8AC3E}">
        <p14:creationId xmlns:p14="http://schemas.microsoft.com/office/powerpoint/2010/main" val="92924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Projeto Gráfico</a:t>
            </a:r>
            <a:endParaRPr lang="pt-BR" dirty="0"/>
          </a:p>
        </p:txBody>
      </p:sp>
      <p:pic>
        <p:nvPicPr>
          <p:cNvPr id="4" name="Picture 3" descr="IMG_757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1796634"/>
            <a:ext cx="7204270" cy="413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16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Patrocínio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4064294" cy="4590288"/>
          </a:xfrm>
        </p:spPr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r>
              <a:rPr lang="pt-BR" sz="2200" u="sng" dirty="0" smtClean="0"/>
              <a:t>Pessoa Jurídica</a:t>
            </a:r>
          </a:p>
          <a:p>
            <a:pPr marL="114300" indent="0">
              <a:buNone/>
            </a:pPr>
            <a:r>
              <a:rPr lang="pt-BR" sz="2200" dirty="0" smtClean="0"/>
              <a:t>Oportunidade de promover a marca da sua empresa junto a um público qualificado. </a:t>
            </a:r>
          </a:p>
          <a:p>
            <a:pPr marL="114300" indent="0">
              <a:buNone/>
            </a:pPr>
            <a:r>
              <a:rPr lang="pt-BR" sz="2200" b="1" dirty="0" smtClean="0"/>
              <a:t>Contrapartida:</a:t>
            </a:r>
            <a:r>
              <a:rPr lang="pt-BR" sz="2200" dirty="0" smtClean="0"/>
              <a:t> inserção do logo e exemplares do livro.</a:t>
            </a:r>
          </a:p>
          <a:p>
            <a:pPr marL="114300" indent="0">
              <a:buNone/>
            </a:pPr>
            <a:r>
              <a:rPr lang="pt-BR" sz="2200" b="1" dirty="0" smtClean="0"/>
              <a:t>Sugestão de cota: </a:t>
            </a:r>
          </a:p>
          <a:p>
            <a:pPr marL="114300" indent="0">
              <a:buNone/>
            </a:pPr>
            <a:r>
              <a:rPr lang="pt-BR" sz="2200" dirty="0" smtClean="0"/>
              <a:t>R$10 mil</a:t>
            </a:r>
          </a:p>
          <a:p>
            <a:pPr marL="114300" indent="0">
              <a:buNone/>
            </a:pPr>
            <a:r>
              <a:rPr lang="pt-BR" sz="2200" dirty="0" smtClean="0"/>
              <a:t>R$ 5 mil</a:t>
            </a:r>
          </a:p>
          <a:p>
            <a:pPr marL="114300" indent="0">
              <a:buNone/>
            </a:pPr>
            <a:r>
              <a:rPr lang="pt-BR" sz="2200" u="sng" dirty="0" smtClean="0"/>
              <a:t>Pessoa Física</a:t>
            </a:r>
          </a:p>
          <a:p>
            <a:pPr marL="114300" indent="0">
              <a:buNone/>
            </a:pPr>
            <a:r>
              <a:rPr lang="pt-BR" sz="2200" b="1" dirty="0"/>
              <a:t>Contrapartida:</a:t>
            </a:r>
            <a:r>
              <a:rPr lang="pt-BR" sz="2200" dirty="0"/>
              <a:t> </a:t>
            </a:r>
            <a:r>
              <a:rPr lang="pt-BR" sz="2200" dirty="0" smtClean="0"/>
              <a:t>nota </a:t>
            </a:r>
            <a:r>
              <a:rPr lang="pt-BR" sz="2200" smtClean="0"/>
              <a:t>de agradecimento </a:t>
            </a:r>
            <a:r>
              <a:rPr lang="pt-BR" sz="2200" dirty="0" smtClean="0"/>
              <a:t>e </a:t>
            </a:r>
            <a:r>
              <a:rPr lang="pt-BR" sz="2200" dirty="0"/>
              <a:t>exemplares do livro.</a:t>
            </a:r>
          </a:p>
          <a:p>
            <a:pPr marL="114300" indent="0">
              <a:buNone/>
            </a:pPr>
            <a:r>
              <a:rPr lang="pt-BR" sz="2200" b="1" dirty="0"/>
              <a:t>Sugestão de cota: </a:t>
            </a:r>
          </a:p>
          <a:p>
            <a:pPr marL="114300" indent="0">
              <a:buNone/>
            </a:pPr>
            <a:r>
              <a:rPr lang="pt-BR" sz="2200" dirty="0" smtClean="0"/>
              <a:t>R$ 300,00</a:t>
            </a:r>
            <a:endParaRPr lang="pt-BR" sz="2200" dirty="0"/>
          </a:p>
          <a:p>
            <a:pPr marL="114300" indent="0">
              <a:buNone/>
            </a:pPr>
            <a:r>
              <a:rPr lang="pt-BR" sz="2200" dirty="0"/>
              <a:t>R$ </a:t>
            </a:r>
            <a:r>
              <a:rPr lang="pt-BR" sz="2200" dirty="0" smtClean="0"/>
              <a:t>500,00</a:t>
            </a:r>
            <a:endParaRPr lang="pt-BR" sz="2200" dirty="0"/>
          </a:p>
          <a:p>
            <a:pPr marL="114300" indent="0">
              <a:buNone/>
            </a:pPr>
            <a:endParaRPr lang="pt-BR" sz="2200" dirty="0" smtClean="0"/>
          </a:p>
          <a:p>
            <a:pPr marL="114300" indent="0">
              <a:buNone/>
            </a:pPr>
            <a:endParaRPr lang="pt-BR" sz="2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28056446"/>
              </p:ext>
            </p:extLst>
          </p:nvPr>
        </p:nvGraphicFramePr>
        <p:xfrm>
          <a:off x="4708206" y="1536700"/>
          <a:ext cx="2930233" cy="3798864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609420"/>
                <a:gridCol w="1320813"/>
              </a:tblGrid>
              <a:tr h="526464">
                <a:tc>
                  <a:txBody>
                    <a:bodyPr/>
                    <a:lstStyle/>
                    <a:p>
                      <a:pPr algn="ctr"/>
                      <a:r>
                        <a:rPr lang="pt-BR" noProof="0" dirty="0" smtClean="0">
                          <a:latin typeface="Trebuchet MS"/>
                          <a:cs typeface="Trebuchet MS"/>
                        </a:rPr>
                        <a:t>ITEM</a:t>
                      </a:r>
                      <a:endParaRPr lang="pt-BR" noProof="0" dirty="0">
                        <a:latin typeface="Trebuchet MS"/>
                        <a:cs typeface="Trebuchet M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noProof="0" dirty="0" smtClean="0">
                          <a:latin typeface="Trebuchet MS"/>
                          <a:cs typeface="Trebuchet MS"/>
                        </a:rPr>
                        <a:t>VALOR</a:t>
                      </a:r>
                      <a:endParaRPr lang="pt-BR" noProof="0" dirty="0">
                        <a:latin typeface="Trebuchet MS"/>
                        <a:cs typeface="Trebuchet MS"/>
                      </a:endParaRPr>
                    </a:p>
                  </a:txBody>
                  <a:tcPr/>
                </a:tc>
              </a:tr>
              <a:tr h="526464">
                <a:tc>
                  <a:txBody>
                    <a:bodyPr/>
                    <a:lstStyle/>
                    <a:p>
                      <a:r>
                        <a:rPr lang="pt-BR" noProof="0" smtClean="0">
                          <a:latin typeface="Trebuchet MS"/>
                          <a:cs typeface="Trebuchet MS"/>
                        </a:rPr>
                        <a:t>Conteúdo</a:t>
                      </a:r>
                      <a:endParaRPr lang="pt-BR" noProof="0">
                        <a:latin typeface="Trebuchet MS"/>
                        <a:cs typeface="Trebuchet M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noProof="0" dirty="0" smtClean="0">
                          <a:latin typeface="Trebuchet MS"/>
                          <a:cs typeface="Trebuchet MS"/>
                        </a:rPr>
                        <a:t>36.370</a:t>
                      </a:r>
                      <a:endParaRPr lang="pt-BR" noProof="0" dirty="0">
                        <a:latin typeface="Trebuchet MS"/>
                        <a:cs typeface="Trebuchet MS"/>
                      </a:endParaRPr>
                    </a:p>
                  </a:txBody>
                  <a:tcPr/>
                </a:tc>
              </a:tr>
              <a:tr h="526464">
                <a:tc>
                  <a:txBody>
                    <a:bodyPr/>
                    <a:lstStyle/>
                    <a:p>
                      <a:r>
                        <a:rPr lang="pt-BR" noProof="0" smtClean="0">
                          <a:latin typeface="Trebuchet MS"/>
                          <a:cs typeface="Trebuchet MS"/>
                        </a:rPr>
                        <a:t>Design</a:t>
                      </a:r>
                      <a:endParaRPr lang="pt-BR" noProof="0">
                        <a:latin typeface="Trebuchet MS"/>
                        <a:cs typeface="Trebuchet M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noProof="0" dirty="0" smtClean="0">
                          <a:latin typeface="Trebuchet MS"/>
                          <a:cs typeface="Trebuchet MS"/>
                        </a:rPr>
                        <a:t>10.450</a:t>
                      </a:r>
                      <a:endParaRPr lang="pt-BR" noProof="0" dirty="0">
                        <a:latin typeface="Trebuchet MS"/>
                        <a:cs typeface="Trebuchet MS"/>
                      </a:endParaRPr>
                    </a:p>
                  </a:txBody>
                  <a:tcPr/>
                </a:tc>
              </a:tr>
              <a:tr h="526464">
                <a:tc>
                  <a:txBody>
                    <a:bodyPr/>
                    <a:lstStyle/>
                    <a:p>
                      <a:r>
                        <a:rPr lang="pt-BR" noProof="0" smtClean="0">
                          <a:latin typeface="Trebuchet MS"/>
                          <a:cs typeface="Trebuchet MS"/>
                        </a:rPr>
                        <a:t>Impressão</a:t>
                      </a:r>
                      <a:endParaRPr lang="pt-BR" noProof="0">
                        <a:latin typeface="Trebuchet MS"/>
                        <a:cs typeface="Trebuchet M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noProof="0" dirty="0" smtClean="0">
                          <a:latin typeface="Trebuchet MS"/>
                          <a:cs typeface="Trebuchet MS"/>
                        </a:rPr>
                        <a:t>30.00O</a:t>
                      </a:r>
                      <a:endParaRPr lang="pt-BR" noProof="0" dirty="0">
                        <a:latin typeface="Trebuchet MS"/>
                        <a:cs typeface="Trebuchet MS"/>
                      </a:endParaRPr>
                    </a:p>
                  </a:txBody>
                  <a:tcPr/>
                </a:tc>
              </a:tr>
              <a:tr h="526464">
                <a:tc>
                  <a:txBody>
                    <a:bodyPr/>
                    <a:lstStyle/>
                    <a:p>
                      <a:r>
                        <a:rPr lang="pt-BR" noProof="0" smtClean="0">
                          <a:latin typeface="Trebuchet MS"/>
                          <a:cs typeface="Trebuchet MS"/>
                        </a:rPr>
                        <a:t>Coquetel</a:t>
                      </a:r>
                      <a:endParaRPr lang="pt-BR" noProof="0">
                        <a:latin typeface="Trebuchet MS"/>
                        <a:cs typeface="Trebuchet M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noProof="0" dirty="0" smtClean="0">
                          <a:latin typeface="Trebuchet MS"/>
                          <a:cs typeface="Trebuchet MS"/>
                        </a:rPr>
                        <a:t>10.000</a:t>
                      </a:r>
                      <a:endParaRPr lang="pt-BR" noProof="0" dirty="0">
                        <a:latin typeface="Trebuchet MS"/>
                        <a:cs typeface="Trebuchet MS"/>
                      </a:endParaRPr>
                    </a:p>
                  </a:txBody>
                  <a:tcPr/>
                </a:tc>
              </a:tr>
              <a:tr h="526464">
                <a:tc>
                  <a:txBody>
                    <a:bodyPr/>
                    <a:lstStyle/>
                    <a:p>
                      <a:r>
                        <a:rPr lang="pt-BR" noProof="0" smtClean="0">
                          <a:latin typeface="Trebuchet MS"/>
                          <a:cs typeface="Trebuchet MS"/>
                        </a:rPr>
                        <a:t>Divulgação e distribuição</a:t>
                      </a:r>
                      <a:endParaRPr lang="pt-BR" noProof="0">
                        <a:latin typeface="Trebuchet MS"/>
                        <a:cs typeface="Trebuchet M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noProof="0" dirty="0" smtClean="0">
                          <a:latin typeface="Trebuchet MS"/>
                          <a:cs typeface="Trebuchet MS"/>
                        </a:rPr>
                        <a:t>1.000</a:t>
                      </a:r>
                      <a:endParaRPr lang="pt-BR" noProof="0" dirty="0">
                        <a:latin typeface="Trebuchet MS"/>
                        <a:cs typeface="Trebuchet MS"/>
                      </a:endParaRPr>
                    </a:p>
                  </a:txBody>
                  <a:tcPr/>
                </a:tc>
              </a:tr>
              <a:tr h="526464">
                <a:tc>
                  <a:txBody>
                    <a:bodyPr/>
                    <a:lstStyle/>
                    <a:p>
                      <a:r>
                        <a:rPr lang="pt-BR" b="1" noProof="0" dirty="0" smtClean="0">
                          <a:latin typeface="Trebuchet MS"/>
                          <a:cs typeface="Trebuchet MS"/>
                        </a:rPr>
                        <a:t>TOTAL</a:t>
                      </a:r>
                      <a:endParaRPr lang="pt-BR" b="1" noProof="0" dirty="0">
                        <a:latin typeface="Trebuchet MS"/>
                        <a:cs typeface="Trebuchet M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noProof="0" dirty="0" smtClean="0">
                          <a:latin typeface="Trebuchet MS"/>
                          <a:cs typeface="Trebuchet MS"/>
                        </a:rPr>
                        <a:t>87.820</a:t>
                      </a:r>
                      <a:endParaRPr lang="pt-BR" b="1" noProof="0" dirty="0">
                        <a:latin typeface="Trebuchet MS"/>
                        <a:cs typeface="Trebuchet M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814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Habitat">
      <a:dk1>
        <a:sysClr val="windowText" lastClr="000000"/>
      </a:dk1>
      <a:lt1>
        <a:sysClr val="window" lastClr="FFFFFF"/>
      </a:lt1>
      <a:dk2>
        <a:srgbClr val="194431"/>
      </a:dk2>
      <a:lt2>
        <a:srgbClr val="F0E6C3"/>
      </a:lt2>
      <a:accent1>
        <a:srgbClr val="F8C000"/>
      </a:accent1>
      <a:accent2>
        <a:srgbClr val="F88600"/>
      </a:accent2>
      <a:accent3>
        <a:srgbClr val="F83500"/>
      </a:accent3>
      <a:accent4>
        <a:srgbClr val="8B723D"/>
      </a:accent4>
      <a:accent5>
        <a:srgbClr val="818B3D"/>
      </a:accent5>
      <a:accent6>
        <a:srgbClr val="586215"/>
      </a:accent6>
      <a:hlink>
        <a:srgbClr val="FF621D"/>
      </a:hlink>
      <a:folHlink>
        <a:srgbClr val="F3D26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3253</TotalTime>
  <Words>381</Words>
  <Application>Microsoft Office PowerPoint</Application>
  <PresentationFormat>Apresentação na tela (4:3)</PresentationFormat>
  <Paragraphs>77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Adjacency</vt:lpstr>
      <vt:lpstr> LIVRO  Alto dos Pinheiros: histórias e estórias de nosso bairro-jardim</vt:lpstr>
      <vt:lpstr>O Projeto</vt:lpstr>
      <vt:lpstr>Conteúdo</vt:lpstr>
      <vt:lpstr>Formato</vt:lpstr>
      <vt:lpstr>Projeto Gráfico</vt:lpstr>
      <vt:lpstr>Projeto Gráfico</vt:lpstr>
      <vt:lpstr>Projeto Gráfico</vt:lpstr>
      <vt:lpstr>Projeto Gráfico</vt:lpstr>
      <vt:lpstr>Patrocínio</vt:lpstr>
      <vt:lpstr>Sobre a SAAP</vt:lpstr>
      <vt:lpstr>Território de Atuação</vt:lpstr>
      <vt:lpstr>Contato</vt:lpstr>
    </vt:vector>
  </TitlesOfParts>
  <Company>IDIS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Marcia Woods</dc:creator>
  <cp:lastModifiedBy>Maria Helena</cp:lastModifiedBy>
  <cp:revision>149</cp:revision>
  <cp:lastPrinted>2017-01-30T15:31:14Z</cp:lastPrinted>
  <dcterms:created xsi:type="dcterms:W3CDTF">2015-03-13T10:11:44Z</dcterms:created>
  <dcterms:modified xsi:type="dcterms:W3CDTF">2018-05-07T13:51:24Z</dcterms:modified>
</cp:coreProperties>
</file>