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92" r:id="rId3"/>
    <p:sldId id="284" r:id="rId4"/>
    <p:sldId id="265" r:id="rId5"/>
    <p:sldId id="283" r:id="rId6"/>
    <p:sldId id="286" r:id="rId7"/>
    <p:sldId id="287" r:id="rId8"/>
    <p:sldId id="282" r:id="rId9"/>
    <p:sldId id="285" r:id="rId10"/>
    <p:sldId id="288" r:id="rId11"/>
    <p:sldId id="291" r:id="rId12"/>
    <p:sldId id="257" r:id="rId13"/>
    <p:sldId id="25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97" autoAdjust="0"/>
    <p:restoredTop sz="50000" autoAdjust="0"/>
  </p:normalViewPr>
  <p:slideViewPr>
    <p:cSldViewPr snapToGrid="0" snapToObjects="1">
      <p:cViewPr varScale="1">
        <p:scale>
          <a:sx n="112" d="100"/>
          <a:sy n="112" d="100"/>
        </p:scale>
        <p:origin x="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marciakwoods\Library\Mobile%20Documents\com~apple~CloudDocs\Documents\SAAP\Zeladoria\Resumo_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marciakwoods\Library\Mobile%20Documents\com~apple~CloudDocs\Documents\SAAP\Zeladoria\Resumo_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4F81BD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resumo!$A$28:$A$41</c:f>
              <c:strCache>
                <c:ptCount val="14"/>
                <c:pt idx="0">
                  <c:v>Lixo, lixo verde e entulho</c:v>
                </c:pt>
                <c:pt idx="1">
                  <c:v>Árvore</c:v>
                </c:pt>
                <c:pt idx="2">
                  <c:v>CET</c:v>
                </c:pt>
                <c:pt idx="3">
                  <c:v>Buraco</c:v>
                </c:pt>
                <c:pt idx="4">
                  <c:v>Iluminação pública</c:v>
                </c:pt>
                <c:pt idx="5">
                  <c:v>Bueiro</c:v>
                </c:pt>
                <c:pt idx="6">
                  <c:v>Jardinagem</c:v>
                </c:pt>
                <c:pt idx="7">
                  <c:v>Assistência Social </c:v>
                </c:pt>
                <c:pt idx="8">
                  <c:v>Zoonoses</c:v>
                </c:pt>
                <c:pt idx="9">
                  <c:v>Limpeza urbana</c:v>
                </c:pt>
                <c:pt idx="10">
                  <c:v>Mobiliario urbano</c:v>
                </c:pt>
                <c:pt idx="11">
                  <c:v>Calçada</c:v>
                </c:pt>
                <c:pt idx="12">
                  <c:v>Sabesp</c:v>
                </c:pt>
                <c:pt idx="13">
                  <c:v>Outros</c:v>
                </c:pt>
              </c:strCache>
            </c:strRef>
          </c:cat>
          <c:val>
            <c:numRef>
              <c:f>resumo!$B$28:$B$41</c:f>
              <c:numCache>
                <c:formatCode>General</c:formatCode>
                <c:ptCount val="14"/>
                <c:pt idx="0">
                  <c:v>56</c:v>
                </c:pt>
                <c:pt idx="1">
                  <c:v>36</c:v>
                </c:pt>
                <c:pt idx="2">
                  <c:v>25</c:v>
                </c:pt>
                <c:pt idx="3">
                  <c:v>24</c:v>
                </c:pt>
                <c:pt idx="4">
                  <c:v>15</c:v>
                </c:pt>
                <c:pt idx="5">
                  <c:v>14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ED80-C542-A3B4-5CBC5E6C73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888448"/>
        <c:axId val="81365248"/>
      </c:barChart>
      <c:catAx>
        <c:axId val="46888448"/>
        <c:scaling>
          <c:orientation val="maxMin"/>
        </c:scaling>
        <c:delete val="0"/>
        <c:axPos val="l"/>
        <c:numFmt formatCode="General" sourceLinked="1"/>
        <c:majorTickMark val="cross"/>
        <c:minorTickMark val="cross"/>
        <c:tickLblPos val="nextTo"/>
        <c:txPr>
          <a:bodyPr/>
          <a:lstStyle/>
          <a:p>
            <a:pPr>
              <a:defRPr/>
            </a:pPr>
            <a:endParaRPr lang="en-BR"/>
          </a:p>
        </c:txPr>
        <c:crossAx val="81365248"/>
        <c:crosses val="autoZero"/>
        <c:auto val="1"/>
        <c:lblAlgn val="ctr"/>
        <c:lblOffset val="100"/>
        <c:noMultiLvlLbl val="1"/>
      </c:catAx>
      <c:valAx>
        <c:axId val="81365248"/>
        <c:scaling>
          <c:orientation val="minMax"/>
        </c:scaling>
        <c:delete val="1"/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cross"/>
        <c:minorTickMark val="cross"/>
        <c:tickLblPos val="nextTo"/>
        <c:crossAx val="46888448"/>
        <c:crosses val="max"/>
        <c:crossBetween val="between"/>
      </c:valAx>
      <c:spPr>
        <a:solidFill>
          <a:srgbClr val="FFFFFF"/>
        </a:solidFill>
      </c:spPr>
    </c:plotArea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F81BD"/>
              </a:solidFill>
              <a:ln w="2540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B14-1B49-BF81-EF5AF558DFB0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B14-1B49-BF81-EF5AF558DFB0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B14-1B49-BF81-EF5AF558DFB0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B14-1B49-BF81-EF5AF558DFB0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B14-1B49-BF81-EF5AF558DFB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resumo!$E$2:$E$7</c:f>
              <c:strCache>
                <c:ptCount val="6"/>
                <c:pt idx="0">
                  <c:v>Obra Irregular</c:v>
                </c:pt>
                <c:pt idx="1">
                  <c:v>Filmagem</c:v>
                </c:pt>
                <c:pt idx="2">
                  <c:v>Festas</c:v>
                </c:pt>
                <c:pt idx="3">
                  <c:v>Serviço</c:v>
                </c:pt>
                <c:pt idx="4">
                  <c:v>Incomodidade</c:v>
                </c:pt>
                <c:pt idx="5">
                  <c:v>Outros usos irregulares</c:v>
                </c:pt>
              </c:strCache>
            </c:strRef>
          </c:cat>
          <c:val>
            <c:numRef>
              <c:f>resumo!$F$2:$F$7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14-1B49-BF81-EF5AF558D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</c:spPr>
    </c:plotArea>
    <c:legend>
      <c:legendPos val="r"/>
      <c:overlay val="0"/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4B07-B7EB-434F-9FCF-3968D2357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3/11/20</a:t>
            </a:fld>
            <a:endParaRPr lang="en-US"/>
          </a:p>
        </p:txBody>
      </p:sp>
      <p:pic>
        <p:nvPicPr>
          <p:cNvPr id="9" name="Picture 8" descr="logo"/>
          <p:cNvPicPr/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1158"/>
            <a:ext cx="838200" cy="62420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Trebuchet MS"/>
          <a:ea typeface="+mj-ea"/>
          <a:cs typeface="Trebuchet M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rebuchet MS"/>
          <a:ea typeface="+mn-ea"/>
          <a:cs typeface="Trebuchet M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35A8D-37C9-B144-ACE0-2B9527EAF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6"/>
          <a:stretch/>
        </p:blipFill>
        <p:spPr>
          <a:xfrm>
            <a:off x="-160020" y="0"/>
            <a:ext cx="93040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1" y="4748742"/>
            <a:ext cx="7189470" cy="1042458"/>
          </a:xfrm>
        </p:spPr>
        <p:txBody>
          <a:bodyPr/>
          <a:lstStyle/>
          <a:p>
            <a:pPr algn="r"/>
            <a:r>
              <a:rPr lang="pt-BR" sz="4000" b="1" dirty="0" err="1">
                <a:solidFill>
                  <a:schemeClr val="bg1"/>
                </a:solidFill>
                <a:latin typeface="Trebuchet MS"/>
                <a:cs typeface="Trebuchet MS"/>
              </a:rPr>
              <a:t>Assembléia</a:t>
            </a:r>
            <a:r>
              <a:rPr lang="pt-BR" sz="4000" b="1">
                <a:solidFill>
                  <a:schemeClr val="bg1"/>
                </a:solidFill>
                <a:latin typeface="Trebuchet MS"/>
                <a:cs typeface="Trebuchet MS"/>
              </a:rPr>
              <a:t> Geral Ordinária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551" y="5791200"/>
            <a:ext cx="6789420" cy="1066800"/>
          </a:xfrm>
        </p:spPr>
        <p:txBody>
          <a:bodyPr>
            <a:normAutofit/>
          </a:bodyPr>
          <a:lstStyle/>
          <a:p>
            <a:pPr algn="r"/>
            <a:r>
              <a:rPr lang="pt-BR" b="1">
                <a:solidFill>
                  <a:schemeClr val="tx1"/>
                </a:solidFill>
                <a:latin typeface="Trebuchet MS"/>
                <a:cs typeface="Trebuchet MS"/>
              </a:rPr>
              <a:t>SAAP - Associação dos Amigos de Alto dos Pinheiros</a:t>
            </a:r>
          </a:p>
          <a:p>
            <a:pPr algn="r"/>
            <a:r>
              <a:rPr lang="pt-BR" b="1">
                <a:solidFill>
                  <a:schemeClr val="tx1"/>
                </a:solidFill>
                <a:latin typeface="Trebuchet MS"/>
                <a:cs typeface="Trebuchet MS"/>
              </a:rPr>
              <a:t>11 de março de 2020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4AAC78B-65E6-9D42-AFE0-BB9A34AC0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377191"/>
            <a:ext cx="721239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2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08E3-17A9-C741-BC59-5B33EF27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4000" b="1" dirty="0"/>
              <a:t>7. </a:t>
            </a:r>
            <a:r>
              <a:rPr lang="en-US" sz="4000" b="1" dirty="0" err="1"/>
              <a:t>Sustentabilidade</a:t>
            </a:r>
            <a:endParaRPr lang="en-BR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0B917-0B66-C743-8242-83109E527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3558"/>
            <a:ext cx="3657600" cy="45155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9B154-B02A-C547-A5E0-2F5948EC5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pt-BR" sz="1600" b="1" dirty="0"/>
              <a:t>2019</a:t>
            </a:r>
          </a:p>
          <a:p>
            <a:pPr>
              <a:lnSpc>
                <a:spcPct val="90000"/>
              </a:lnSpc>
            </a:pPr>
            <a:r>
              <a:rPr lang="pt-BR" sz="1600" b="1" dirty="0"/>
              <a:t>Campanha contra descarte irregular de lixo</a:t>
            </a:r>
            <a:r>
              <a:rPr lang="pt-BR" sz="1600" dirty="0"/>
              <a:t> </a:t>
            </a:r>
          </a:p>
          <a:p>
            <a:pPr>
              <a:lnSpc>
                <a:spcPct val="90000"/>
              </a:lnSpc>
            </a:pPr>
            <a:r>
              <a:rPr lang="pt-BR" sz="1600" b="1" dirty="0"/>
              <a:t>Coleta de Lixo Eletrônico</a:t>
            </a:r>
            <a:r>
              <a:rPr lang="pt-BR" sz="1600" dirty="0"/>
              <a:t> </a:t>
            </a:r>
          </a:p>
          <a:p>
            <a:pPr>
              <a:lnSpc>
                <a:spcPct val="90000"/>
              </a:lnSpc>
            </a:pPr>
            <a:r>
              <a:rPr lang="pt-BR" sz="1600" b="1" dirty="0"/>
              <a:t>Dia Mundial da Limpeza</a:t>
            </a:r>
            <a:r>
              <a:rPr lang="pt-BR" sz="1600" dirty="0"/>
              <a:t> 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Semana Lixo Zero</a:t>
            </a:r>
          </a:p>
          <a:p>
            <a:pPr>
              <a:lnSpc>
                <a:spcPct val="90000"/>
              </a:lnSpc>
            </a:pPr>
            <a:endParaRPr lang="pt-BR" sz="1600" dirty="0"/>
          </a:p>
          <a:p>
            <a:pPr marL="114300" indent="0">
              <a:lnSpc>
                <a:spcPct val="90000"/>
              </a:lnSpc>
              <a:buNone/>
            </a:pPr>
            <a:r>
              <a:rPr lang="pt-BR" sz="1600" b="1" dirty="0"/>
              <a:t>2020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Todos acima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Coleta de instrumentos de escrita</a:t>
            </a:r>
          </a:p>
        </p:txBody>
      </p:sp>
    </p:spTree>
    <p:extLst>
      <p:ext uri="{BB962C8B-B14F-4D97-AF65-F5344CB8AC3E}">
        <p14:creationId xmlns:p14="http://schemas.microsoft.com/office/powerpoint/2010/main" val="128034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Table"/>
          <p:cNvGraphicFramePr/>
          <p:nvPr>
            <p:extLst>
              <p:ext uri="{D42A27DB-BD31-4B8C-83A1-F6EECF244321}">
                <p14:modId xmlns:p14="http://schemas.microsoft.com/office/powerpoint/2010/main" val="2273286194"/>
              </p:ext>
            </p:extLst>
          </p:nvPr>
        </p:nvGraphicFramePr>
        <p:xfrm>
          <a:off x="539750" y="560917"/>
          <a:ext cx="7418982" cy="5302090"/>
        </p:xfrm>
        <a:graphic>
          <a:graphicData uri="http://schemas.openxmlformats.org/drawingml/2006/table">
            <a:tbl>
              <a:tblPr firstRow="1" firstCol="1"/>
              <a:tblGrid>
                <a:gridCol w="383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2883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DEMONSTRAÇÃO DO RESULTADO DO PERÍODO (EM REAIS)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700" dirty="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700" dirty="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22"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1 - RECEITAS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(+) Contribuições associados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299.531,97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291.953,65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 Receitas Financeiras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14.019,44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14.841,12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(+) Rendimento de Aplicações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14.016,42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14.838,56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217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(+) Rendimento Conta Poupança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1.3 Outras Receitas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14.536,11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58.089,48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(+) Receitas Diversas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1.516,00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(+) Doações Recebidas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14.010,00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56.527,00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(+) Descontos obtidos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520,76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(+) Juros Ativos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5,35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46,48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036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Total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328.087,52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364.884,25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67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Despesas"/>
          <p:cNvGraphicFramePr/>
          <p:nvPr>
            <p:extLst>
              <p:ext uri="{D42A27DB-BD31-4B8C-83A1-F6EECF244321}">
                <p14:modId xmlns:p14="http://schemas.microsoft.com/office/powerpoint/2010/main" val="628006106"/>
              </p:ext>
            </p:extLst>
          </p:nvPr>
        </p:nvGraphicFramePr>
        <p:xfrm>
          <a:off x="971549" y="317500"/>
          <a:ext cx="6631186" cy="5249877"/>
        </p:xfrm>
        <a:graphic>
          <a:graphicData uri="http://schemas.openxmlformats.org/drawingml/2006/table">
            <a:tbl>
              <a:tblPr firstRow="1" firstCol="1"/>
              <a:tblGrid>
                <a:gridCol w="393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398">
                <a:tc gridSpan="3"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 kern="1200" dirty="0" err="1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Calibri"/>
                          <a:sym typeface="Calibri"/>
                        </a:rPr>
                        <a:t>Despesas</a:t>
                      </a:r>
                      <a:endParaRPr sz="1700" b="1" kern="1200" dirty="0">
                        <a:solidFill>
                          <a:schemeClr val="tx1"/>
                        </a:solidFill>
                        <a:latin typeface="Helvetica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 horzOverflow="overflow">
                    <a:lnL/>
                    <a:lnR/>
                    <a:lnT/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700" dirty="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2019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2018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2.1 Despesas com Pessoal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62.570,15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62.875,94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 Encargos Sociais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19.590,3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19.103,8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2.3 Serviços de Terceiros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34.790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41.988,25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 CONTAS DE CONSUMO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8.563,46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7.400,21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2.5 Despesas administrativas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52.169,4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59.490,56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2.6 Despesas Financeiras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2.084,95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2.362,34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2.7 Impostos e Taxas Diversas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339,22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156,95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 Despesas com Projetos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95.336,28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183.963,5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2.8.1 </a:t>
                      </a:r>
                      <a:r>
                        <a:rPr sz="1700" b="1" dirty="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Serviços</a:t>
                      </a:r>
                      <a:r>
                        <a:rPr sz="17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1700" b="1" dirty="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ambientais</a:t>
                      </a:r>
                      <a:endParaRPr sz="1700" b="1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38.349,75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21.517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2.8.2 </a:t>
                      </a:r>
                      <a:r>
                        <a:rPr sz="1700" b="1" dirty="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Segurança</a:t>
                      </a:r>
                      <a:endParaRPr sz="1700" b="1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15.334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29.679,22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2.8.4 Projetos especiais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2.514,45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548,12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2.8.5 Livro SAAP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86.279,84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total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275.443,76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377.341,55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0812">
                <a:tc>
                  <a:txBody>
                    <a:bodyPr/>
                    <a:lstStyle/>
                    <a:p>
                      <a:pPr algn="l" defTabSz="1300480">
                        <a:defRPr sz="1800" b="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Deficit/Superavit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17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52.643,75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lnSpc>
                          <a:spcPts val="5400"/>
                        </a:lnSpc>
                        <a:defRPr sz="1800"/>
                      </a:pPr>
                      <a:r>
                        <a:rPr sz="17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-12.457,30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81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Table"/>
          <p:cNvGraphicFramePr/>
          <p:nvPr>
            <p:extLst>
              <p:ext uri="{D42A27DB-BD31-4B8C-83A1-F6EECF244321}">
                <p14:modId xmlns:p14="http://schemas.microsoft.com/office/powerpoint/2010/main" val="1681510308"/>
              </p:ext>
            </p:extLst>
          </p:nvPr>
        </p:nvGraphicFramePr>
        <p:xfrm>
          <a:off x="3377565" y="711520"/>
          <a:ext cx="4286250" cy="3378991"/>
        </p:xfrm>
        <a:graphic>
          <a:graphicData uri="http://schemas.openxmlformats.org/drawingml/2006/table">
            <a:tbl>
              <a:tblPr firstRow="1" firstCol="1"/>
              <a:tblGrid>
                <a:gridCol w="3223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500" b="1" noProof="0" dirty="0">
                          <a:solidFill>
                            <a:schemeClr val="tx1"/>
                          </a:solidFill>
                          <a:sym typeface="Helvetica Neue"/>
                        </a:rPr>
                        <a:t>Receitas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 lang="pt-BR" sz="1500" noProof="0" dirty="0"/>
                    </a:p>
                  </a:txBody>
                  <a:tcPr marL="35719" marR="35719" marT="35719" marB="35719" anchor="ctr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contribuicoes associativas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lang="pt-BR" sz="1500" noProof="0" dirty="0">
                          <a:sym typeface="Helvetica Neue"/>
                        </a:rPr>
                        <a:t>285.000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anuncios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lang="pt-BR" sz="1500" noProof="0" dirty="0">
                          <a:sym typeface="Helvetica Neue"/>
                        </a:rPr>
                        <a:t>10.000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receitas financeiras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lang="pt-BR" sz="1500" noProof="0" dirty="0">
                          <a:sym typeface="Helvetica Neue"/>
                        </a:rPr>
                        <a:t>10.000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projeto pracas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lang="pt-BR" sz="1500" noProof="0" dirty="0">
                          <a:sym typeface="Helvetica Neue"/>
                        </a:rPr>
                        <a:t>22.800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total receitas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lang="pt-BR" sz="1500" noProof="0" dirty="0">
                          <a:sym typeface="Helvetica Neue"/>
                        </a:rPr>
                        <a:t>327.800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500" b="1" noProof="0" dirty="0">
                          <a:solidFill>
                            <a:schemeClr val="tx1"/>
                          </a:solidFill>
                          <a:sym typeface="Helvetica Neue"/>
                        </a:rPr>
                        <a:t>despesas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200">
                          <a:sym typeface="Helvetica Neue"/>
                        </a:defRPr>
                      </a:pPr>
                      <a:endParaRPr lang="pt-BR" sz="1500" noProof="0" dirty="0"/>
                    </a:p>
                  </a:txBody>
                  <a:tcPr marL="35719" marR="35719" marT="35719" marB="35719" anchor="ctr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ordinarias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lang="pt-BR" sz="1500" noProof="0" dirty="0">
                          <a:sym typeface="Helvetica Neue"/>
                        </a:rPr>
                        <a:t>214.795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500" b="1" noProof="0" dirty="0">
                          <a:solidFill>
                            <a:schemeClr val="tx1"/>
                          </a:solidFill>
                          <a:sym typeface="Helvetica Neue"/>
                        </a:rPr>
                        <a:t>projetos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lang="pt-BR" sz="1500" noProof="0" dirty="0">
                          <a:sym typeface="Helvetica Neue"/>
                        </a:rPr>
                        <a:t>199.056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total despesas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lang="pt-BR" sz="1500" noProof="0" dirty="0">
                          <a:sym typeface="Helvetica Neue"/>
                        </a:rPr>
                        <a:t>413.851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deficit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lang="pt-BR" sz="1500" noProof="0" dirty="0">
                          <a:sym typeface="Helvetica Neue"/>
                        </a:rPr>
                        <a:t>-86.051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le">
            <a:extLst>
              <a:ext uri="{FF2B5EF4-FFF2-40B4-BE49-F238E27FC236}">
                <a16:creationId xmlns:a16="http://schemas.microsoft.com/office/drawing/2014/main" id="{D2D71F89-EA68-AA4E-A563-AB0243B90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128875"/>
              </p:ext>
            </p:extLst>
          </p:nvPr>
        </p:nvGraphicFramePr>
        <p:xfrm>
          <a:off x="3377565" y="4350543"/>
          <a:ext cx="4286250" cy="2150267"/>
        </p:xfrm>
        <a:graphic>
          <a:graphicData uri="http://schemas.openxmlformats.org/drawingml/2006/table">
            <a:tbl>
              <a:tblPr firstRow="1" firstCol="1"/>
              <a:tblGrid>
                <a:gridCol w="3223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Principais projetos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pracas e canteiros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42.200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seguranca (cameras)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28.240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comunicacao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56.476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Projetos especiais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2200">
                          <a:sym typeface="Helvetica Neue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500" b="1" noProof="0">
                          <a:solidFill>
                            <a:schemeClr val="tx1"/>
                          </a:solidFill>
                          <a:sym typeface="Helvetica Neue"/>
                        </a:rPr>
                        <a:t>Plantio e mapeamento de arvores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66.000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500" b="1" noProof="0" dirty="0">
                          <a:solidFill>
                            <a:schemeClr val="tx1"/>
                          </a:solidFill>
                          <a:sym typeface="Helvetica Neue"/>
                        </a:rPr>
                        <a:t>Eventos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6.140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0428C76-9464-9F49-9E2F-B950EE0097B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2708910" cy="193135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4000" b="1" dirty="0" err="1"/>
              <a:t>Orçamento</a:t>
            </a:r>
            <a:r>
              <a:rPr lang="en-US" sz="4000" b="1" dirty="0"/>
              <a:t> 2020</a:t>
            </a:r>
            <a:endParaRPr lang="en-BR" sz="4000" dirty="0"/>
          </a:p>
        </p:txBody>
      </p:sp>
    </p:spTree>
    <p:extLst>
      <p:ext uri="{BB962C8B-B14F-4D97-AF65-F5344CB8AC3E}">
        <p14:creationId xmlns:p14="http://schemas.microsoft.com/office/powerpoint/2010/main" val="379578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16172" cy="1143000"/>
          </a:xfrm>
        </p:spPr>
        <p:txBody>
          <a:bodyPr/>
          <a:lstStyle/>
          <a:p>
            <a:r>
              <a:rPr lang="pt-BR" sz="4400" b="1"/>
              <a:t>Diretoria e Conselho Gestão 2019/21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1044"/>
            <a:ext cx="3657600" cy="4590288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pt-BR" b="1"/>
              <a:t>Executiva</a:t>
            </a:r>
          </a:p>
          <a:p>
            <a:pPr>
              <a:lnSpc>
                <a:spcPct val="110000"/>
              </a:lnSpc>
            </a:pPr>
            <a:r>
              <a:rPr lang="pt-BR"/>
              <a:t>Presidente: Marcia </a:t>
            </a:r>
            <a:r>
              <a:rPr lang="pt-BR" err="1"/>
              <a:t>Kalvon</a:t>
            </a:r>
            <a:r>
              <a:rPr lang="pt-BR"/>
              <a:t> Woods </a:t>
            </a:r>
          </a:p>
          <a:p>
            <a:pPr>
              <a:lnSpc>
                <a:spcPct val="110000"/>
              </a:lnSpc>
            </a:pPr>
            <a:r>
              <a:rPr lang="pt-BR"/>
              <a:t>Vice-presidente: Marcelo </a:t>
            </a:r>
            <a:r>
              <a:rPr lang="pt-BR" err="1"/>
              <a:t>Campagnolo</a:t>
            </a:r>
            <a:endParaRPr lang="pt-BR"/>
          </a:p>
          <a:p>
            <a:pPr>
              <a:lnSpc>
                <a:spcPct val="110000"/>
              </a:lnSpc>
            </a:pPr>
            <a:r>
              <a:rPr lang="pt-BR"/>
              <a:t>Secretário: Paulo Rossetto</a:t>
            </a:r>
          </a:p>
          <a:p>
            <a:pPr>
              <a:lnSpc>
                <a:spcPct val="110000"/>
              </a:lnSpc>
            </a:pPr>
            <a:r>
              <a:rPr lang="pt-BR"/>
              <a:t>Tesoureiro: Silvia </a:t>
            </a:r>
            <a:r>
              <a:rPr lang="pt-BR" err="1"/>
              <a:t>Zanotti</a:t>
            </a:r>
            <a:r>
              <a:rPr lang="pt-BR"/>
              <a:t> Magalhães 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pt-BR" b="1"/>
              <a:t>Diretoria convidada</a:t>
            </a:r>
          </a:p>
          <a:p>
            <a:pPr>
              <a:lnSpc>
                <a:spcPct val="110000"/>
              </a:lnSpc>
            </a:pPr>
            <a:r>
              <a:rPr lang="pt-BR"/>
              <a:t>Diretora de Eventos: Liliane Carvalho Rocha</a:t>
            </a:r>
          </a:p>
          <a:p>
            <a:pPr>
              <a:lnSpc>
                <a:spcPct val="110000"/>
              </a:lnSpc>
            </a:pPr>
            <a:r>
              <a:rPr lang="pt-BR"/>
              <a:t>Diretor Ambiental: Carlos </a:t>
            </a:r>
            <a:r>
              <a:rPr lang="pt-BR" err="1"/>
              <a:t>Sanseverino</a:t>
            </a:r>
            <a:endParaRPr lang="pt-BR"/>
          </a:p>
          <a:p>
            <a:pPr>
              <a:lnSpc>
                <a:spcPct val="110000"/>
              </a:lnSpc>
            </a:pPr>
            <a:r>
              <a:rPr lang="pt-BR"/>
              <a:t>Diretoria de Sustentabilidade: Carine </a:t>
            </a:r>
            <a:r>
              <a:rPr lang="pt-BR" err="1"/>
              <a:t>Clever</a:t>
            </a:r>
            <a:r>
              <a:rPr lang="pt-BR"/>
              <a:t> Galvão</a:t>
            </a:r>
          </a:p>
          <a:p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861044"/>
            <a:ext cx="3657600" cy="4590288"/>
          </a:xfrm>
        </p:spPr>
        <p:txBody>
          <a:bodyPr>
            <a:normAutofit fontScale="62500" lnSpcReduction="20000"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pt-BR" b="1"/>
              <a:t>Conselho Consultivo</a:t>
            </a:r>
          </a:p>
          <a:p>
            <a:pPr>
              <a:lnSpc>
                <a:spcPct val="110000"/>
              </a:lnSpc>
            </a:pPr>
            <a:r>
              <a:rPr lang="pt-BR"/>
              <a:t>Presidente: Ignez </a:t>
            </a:r>
            <a:r>
              <a:rPr lang="pt-BR" err="1"/>
              <a:t>Barretto</a:t>
            </a:r>
            <a:endParaRPr lang="pt-BR"/>
          </a:p>
          <a:p>
            <a:pPr>
              <a:lnSpc>
                <a:spcPct val="110000"/>
              </a:lnSpc>
            </a:pPr>
            <a:r>
              <a:rPr lang="pt-BR"/>
              <a:t>Vice-presidente: Wellington Nogueira</a:t>
            </a:r>
          </a:p>
          <a:p>
            <a:pPr>
              <a:lnSpc>
                <a:spcPct val="110000"/>
              </a:lnSpc>
            </a:pPr>
            <a:r>
              <a:rPr lang="pt-BR"/>
              <a:t>Maria Helena Bueno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pt-BR" b="1"/>
              <a:t>Conselho Fiscal</a:t>
            </a:r>
          </a:p>
          <a:p>
            <a:pPr>
              <a:lnSpc>
                <a:spcPct val="110000"/>
              </a:lnSpc>
            </a:pPr>
            <a:r>
              <a:rPr lang="pt-BR"/>
              <a:t>Carlos Alberto Pontes Pinto e Silva</a:t>
            </a:r>
          </a:p>
          <a:p>
            <a:pPr>
              <a:lnSpc>
                <a:spcPct val="110000"/>
              </a:lnSpc>
            </a:pPr>
            <a:r>
              <a:rPr lang="pt-BR"/>
              <a:t>Miguel </a:t>
            </a:r>
            <a:r>
              <a:rPr lang="pt-BR" err="1"/>
              <a:t>Lowdes</a:t>
            </a:r>
            <a:r>
              <a:rPr lang="pt-BR"/>
              <a:t> Dale</a:t>
            </a:r>
          </a:p>
          <a:p>
            <a:pPr>
              <a:lnSpc>
                <a:spcPct val="110000"/>
              </a:lnSpc>
            </a:pPr>
            <a:r>
              <a:rPr lang="pt-BR"/>
              <a:t>Milene Braga</a:t>
            </a:r>
          </a:p>
        </p:txBody>
      </p:sp>
    </p:spTree>
    <p:extLst>
      <p:ext uri="{BB962C8B-B14F-4D97-AF65-F5344CB8AC3E}">
        <p14:creationId xmlns:p14="http://schemas.microsoft.com/office/powerpoint/2010/main" val="168577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1A2B-057D-514E-ABC6-A7C5B836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sz="4000" b="1" dirty="0"/>
              <a:t>Pauta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37D0-B621-5349-B9E9-9D5F95EE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R" dirty="0"/>
              <a:t>Conversa com Subprefeito de Pinheiros: Acácio Miranda</a:t>
            </a:r>
          </a:p>
          <a:p>
            <a:endParaRPr lang="en-BR" dirty="0"/>
          </a:p>
          <a:p>
            <a:r>
              <a:rPr lang="en-BR" dirty="0"/>
              <a:t>Apresentação do relatório de atividades de 2019 e plano de ação 2020</a:t>
            </a:r>
          </a:p>
          <a:p>
            <a:endParaRPr lang="en-BR" dirty="0"/>
          </a:p>
          <a:p>
            <a:r>
              <a:rPr lang="en-BR" dirty="0"/>
              <a:t>Apresentação das contas de 2019 e planejamento financeiro de 2020</a:t>
            </a:r>
          </a:p>
        </p:txBody>
      </p:sp>
    </p:spTree>
    <p:extLst>
      <p:ext uri="{BB962C8B-B14F-4D97-AF65-F5344CB8AC3E}">
        <p14:creationId xmlns:p14="http://schemas.microsoft.com/office/powerpoint/2010/main" val="412925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18E1-9636-FB43-8BF6-D7A3DE90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/>
              <a:t>Diretrizes para o Biênio 2019-20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7285-7A48-9D45-95A2-C6F15180B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/>
              <a:t>Contexto</a:t>
            </a:r>
          </a:p>
          <a:p>
            <a:r>
              <a:rPr lang="pt-BR" sz="2000"/>
              <a:t>Mudança das autoridades locais</a:t>
            </a:r>
          </a:p>
          <a:p>
            <a:r>
              <a:rPr lang="pt-BR" sz="2000"/>
              <a:t>SAAP continua com reputação forte</a:t>
            </a:r>
          </a:p>
          <a:p>
            <a:r>
              <a:rPr lang="pt-BR" sz="2000"/>
              <a:t>Economia fraca</a:t>
            </a:r>
          </a:p>
          <a:p>
            <a:pPr marL="114300" indent="0">
              <a:buNone/>
            </a:pPr>
            <a:endParaRPr lang="pt-BR" sz="2000"/>
          </a:p>
          <a:p>
            <a:pPr marL="114300" indent="0">
              <a:buNone/>
            </a:pPr>
            <a:r>
              <a:rPr lang="pt-BR" sz="2000" b="1"/>
              <a:t>Diretrizes</a:t>
            </a:r>
          </a:p>
          <a:p>
            <a:pPr marL="114300" indent="0">
              <a:buNone/>
            </a:pPr>
            <a:r>
              <a:rPr lang="pt-BR" sz="2000"/>
              <a:t>1. Dar continuidade ao que já estamos fazendo nas frentes de zeladoria, segurança pública, áreas verdes e </a:t>
            </a:r>
            <a:r>
              <a:rPr lang="pt-BR" sz="2000" err="1"/>
              <a:t>urbaniedade</a:t>
            </a:r>
            <a:r>
              <a:rPr lang="pt-BR" sz="2000"/>
              <a:t> </a:t>
            </a:r>
          </a:p>
          <a:p>
            <a:pPr marL="114300" indent="0">
              <a:buNone/>
            </a:pPr>
            <a:r>
              <a:rPr lang="pt-BR" sz="2000"/>
              <a:t>2. Aumentar o número de associados e i</a:t>
            </a:r>
            <a:r>
              <a:rPr lang="pt-BR"/>
              <a:t>novar na aquisição de associados</a:t>
            </a:r>
          </a:p>
          <a:p>
            <a:pPr marL="114300" indent="0">
              <a:buNone/>
            </a:pPr>
            <a:r>
              <a:rPr lang="pt-BR" sz="2000"/>
              <a:t>3. Melhorar a gestão e relacionamento com associados e moradores, com perfil mais agregador e de temas prazerosos</a:t>
            </a:r>
          </a:p>
        </p:txBody>
      </p:sp>
    </p:spTree>
    <p:extLst>
      <p:ext uri="{BB962C8B-B14F-4D97-AF65-F5344CB8AC3E}">
        <p14:creationId xmlns:p14="http://schemas.microsoft.com/office/powerpoint/2010/main" val="405874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3346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pt-BR" sz="4400" b="1"/>
              <a:t>1. Institucional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pt-BR" sz="1500" b="1"/>
              <a:t>2019</a:t>
            </a:r>
          </a:p>
          <a:p>
            <a:pPr>
              <a:lnSpc>
                <a:spcPct val="90000"/>
              </a:lnSpc>
            </a:pPr>
            <a:r>
              <a:rPr lang="pt-BR" sz="1500"/>
              <a:t>Reformulação da Política de associados e aumento no número de associados. – 12%: </a:t>
            </a:r>
          </a:p>
          <a:p>
            <a:pPr lvl="1">
              <a:lnSpc>
                <a:spcPct val="90000"/>
              </a:lnSpc>
            </a:pPr>
            <a:r>
              <a:rPr lang="pt-BR" sz="1500"/>
              <a:t>Empresas: 6.Hoje são 10!</a:t>
            </a:r>
          </a:p>
          <a:p>
            <a:pPr lvl="1">
              <a:lnSpc>
                <a:spcPct val="90000"/>
              </a:lnSpc>
            </a:pPr>
            <a:r>
              <a:rPr lang="pt-BR" sz="1500"/>
              <a:t>Condomínios: 6</a:t>
            </a:r>
          </a:p>
          <a:p>
            <a:pPr lvl="1">
              <a:lnSpc>
                <a:spcPct val="90000"/>
              </a:lnSpc>
            </a:pPr>
            <a:r>
              <a:rPr lang="pt-BR" sz="1500"/>
              <a:t>Moradores: 232</a:t>
            </a:r>
          </a:p>
          <a:p>
            <a:pPr lvl="1">
              <a:lnSpc>
                <a:spcPct val="90000"/>
              </a:lnSpc>
            </a:pPr>
            <a:endParaRPr lang="pt-BR" sz="1500"/>
          </a:p>
          <a:p>
            <a:pPr marL="114300" indent="0">
              <a:lnSpc>
                <a:spcPct val="90000"/>
              </a:lnSpc>
              <a:buNone/>
            </a:pPr>
            <a:r>
              <a:rPr lang="pt-BR" sz="1500" b="1"/>
              <a:t>2020</a:t>
            </a:r>
            <a:endParaRPr lang="pt-BR" sz="1500"/>
          </a:p>
          <a:p>
            <a:pPr>
              <a:lnSpc>
                <a:spcPct val="90000"/>
              </a:lnSpc>
            </a:pPr>
            <a:r>
              <a:rPr lang="pt-BR" sz="1500"/>
              <a:t>Contratação de um estagiário</a:t>
            </a:r>
          </a:p>
          <a:p>
            <a:pPr>
              <a:lnSpc>
                <a:spcPct val="90000"/>
              </a:lnSpc>
            </a:pPr>
            <a:r>
              <a:rPr lang="pt-BR" sz="1500"/>
              <a:t>Software de gestão financeira e de relacionamento</a:t>
            </a:r>
          </a:p>
          <a:p>
            <a:pPr>
              <a:lnSpc>
                <a:spcPct val="90000"/>
              </a:lnSpc>
            </a:pPr>
            <a:r>
              <a:rPr lang="pt-BR" sz="1500"/>
              <a:t>Preparação para LGPD - lei geral de proteção de dados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5EA09A-16F7-B44A-9E4C-2D14F31DF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75" y="4430696"/>
            <a:ext cx="3962400" cy="1968500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07FA71D1-A15C-2043-BFE8-9C2346663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75" y="316607"/>
            <a:ext cx="3657600" cy="40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4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7A4A-6B71-3B4D-8D63-96F03FB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903346" cy="1143000"/>
          </a:xfrm>
        </p:spPr>
        <p:txBody>
          <a:bodyPr/>
          <a:lstStyle/>
          <a:p>
            <a:r>
              <a:rPr lang="pt-PT" sz="4000" b="1"/>
              <a:t>2. Cidadania e convivência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79B3-090F-F04A-89B5-16CBB5EE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908810"/>
            <a:ext cx="3903346" cy="4235512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pt-BR" sz="1500" b="1"/>
              <a:t>2019</a:t>
            </a:r>
          </a:p>
          <a:p>
            <a:pPr>
              <a:lnSpc>
                <a:spcPct val="90000"/>
              </a:lnSpc>
            </a:pPr>
            <a:r>
              <a:rPr lang="pt-BR" sz="1500"/>
              <a:t>Participação nos conselhos: CADES, </a:t>
            </a:r>
            <a:r>
              <a:rPr lang="pt-BR" sz="1500" err="1"/>
              <a:t>Conseg</a:t>
            </a:r>
            <a:r>
              <a:rPr lang="pt-BR" sz="1500"/>
              <a:t> e dos parques Villa-Lobos e Candido Portinari</a:t>
            </a:r>
          </a:p>
          <a:p>
            <a:pPr>
              <a:lnSpc>
                <a:spcPct val="90000"/>
              </a:lnSpc>
            </a:pPr>
            <a:r>
              <a:rPr lang="pt-BR" sz="1500"/>
              <a:t>Manutenção dos nossos canais de comunicação e reformulação do boletim impresso</a:t>
            </a:r>
          </a:p>
          <a:p>
            <a:pPr marL="114300" indent="0">
              <a:lnSpc>
                <a:spcPct val="120000"/>
              </a:lnSpc>
              <a:buNone/>
            </a:pPr>
            <a:endParaRPr lang="pt-BR" sz="1500"/>
          </a:p>
          <a:p>
            <a:pPr marL="114300" indent="0">
              <a:lnSpc>
                <a:spcPct val="120000"/>
              </a:lnSpc>
              <a:buNone/>
            </a:pPr>
            <a:r>
              <a:rPr lang="pt-BR" sz="1500" b="1"/>
              <a:t>2020</a:t>
            </a:r>
          </a:p>
          <a:p>
            <a:pPr>
              <a:lnSpc>
                <a:spcPct val="90000"/>
              </a:lnSpc>
            </a:pPr>
            <a:r>
              <a:rPr lang="pt-BR" sz="1500"/>
              <a:t>Calendário de eventos para que os moradores tenham um contato prazerosa com a SAAP. Envolver e valorizar as Empresas amigas do Bairro nas ações</a:t>
            </a:r>
          </a:p>
          <a:p>
            <a:pPr>
              <a:lnSpc>
                <a:spcPct val="90000"/>
              </a:lnSpc>
            </a:pPr>
            <a:r>
              <a:rPr lang="pt-BR" sz="1500"/>
              <a:t>Guia do Morador em parceria com a Local Imóvel</a:t>
            </a:r>
          </a:p>
          <a:p>
            <a:pPr>
              <a:lnSpc>
                <a:spcPct val="120000"/>
              </a:lnSpc>
            </a:pPr>
            <a:endParaRPr lang="pt-BR"/>
          </a:p>
          <a:p>
            <a:pPr lvl="1"/>
            <a:endParaRPr lang="pt-BR" sz="1900">
              <a:solidFill>
                <a:srgbClr val="000000"/>
              </a:solidFill>
            </a:endParaRPr>
          </a:p>
          <a:p>
            <a:pPr lvl="1"/>
            <a:endParaRPr lang="pt-BR" sz="190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endParaRPr lang="pt-BR"/>
          </a:p>
          <a:p>
            <a:pPr lvl="1"/>
            <a:endParaRPr lang="pt-BR"/>
          </a:p>
        </p:txBody>
      </p:sp>
      <p:pic>
        <p:nvPicPr>
          <p:cNvPr id="4" name="Picture 3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0D4C0606-EFE7-4C47-99B4-0EF431301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46" y="0"/>
            <a:ext cx="478345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70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7A4A-6B71-3B4D-8D63-96F03FB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93980" cy="1143000"/>
          </a:xfrm>
        </p:spPr>
        <p:txBody>
          <a:bodyPr/>
          <a:lstStyle/>
          <a:p>
            <a:r>
              <a:rPr lang="en-US" sz="4000" b="1"/>
              <a:t>3. </a:t>
            </a:r>
            <a:r>
              <a:rPr lang="en-US" sz="4000" b="1" err="1"/>
              <a:t>Zeladoria</a:t>
            </a:r>
            <a:endParaRPr lang="en-US" sz="4000" b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D2D474-D513-D24A-AA88-EA454C8B2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67998" cy="2971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BR" sz="1500" b="1"/>
              <a:t>2019</a:t>
            </a:r>
          </a:p>
          <a:p>
            <a:r>
              <a:rPr lang="en-BR" sz="1500"/>
              <a:t>Aumento da demanda de abertura de SACs em 42%. Foram 230 solicitações</a:t>
            </a:r>
          </a:p>
          <a:p>
            <a:r>
              <a:rPr lang="en-BR" sz="1500"/>
              <a:t>Lixo (entulho) e árvores ainda lideram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604733"/>
              </p:ext>
            </p:extLst>
          </p:nvPr>
        </p:nvGraphicFramePr>
        <p:xfrm>
          <a:off x="3972112" y="1236187"/>
          <a:ext cx="4525244" cy="322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546223"/>
              </p:ext>
            </p:extLst>
          </p:nvPr>
        </p:nvGraphicFramePr>
        <p:xfrm>
          <a:off x="805113" y="3842703"/>
          <a:ext cx="3220085" cy="264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14AD2A5-3E54-F048-8F4E-FEB3667112C2}"/>
              </a:ext>
            </a:extLst>
          </p:cNvPr>
          <p:cNvSpPr txBox="1">
            <a:spLocks/>
          </p:cNvSpPr>
          <p:nvPr/>
        </p:nvSpPr>
        <p:spPr>
          <a:xfrm>
            <a:off x="4572000" y="4885214"/>
            <a:ext cx="3567998" cy="1177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R" sz="1500"/>
              <a:t>Obra e usos irregulares foram 28 queixas, e o processo de fiscalização foi muito ineficiente. </a:t>
            </a:r>
          </a:p>
          <a:p>
            <a:r>
              <a:rPr lang="en-BR" sz="1500"/>
              <a:t>Tem aumentado as queixas de incomodidade. </a:t>
            </a:r>
          </a:p>
        </p:txBody>
      </p:sp>
    </p:spTree>
    <p:extLst>
      <p:ext uri="{BB962C8B-B14F-4D97-AF65-F5344CB8AC3E}">
        <p14:creationId xmlns:p14="http://schemas.microsoft.com/office/powerpoint/2010/main" val="395898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7A4A-6B71-3B4D-8D63-96F03FB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537284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en-US" b="1"/>
              <a:t>4. </a:t>
            </a:r>
            <a:r>
              <a:rPr lang="en-US" b="1" err="1"/>
              <a:t>Urbanismo</a:t>
            </a:r>
            <a:r>
              <a:rPr lang="en-US" b="1"/>
              <a:t> e </a:t>
            </a:r>
            <a:r>
              <a:rPr lang="en-US" b="1" err="1"/>
              <a:t>mobilidade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79B3-090F-F04A-89B5-16CBB5EE4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70075"/>
            <a:ext cx="3007895" cy="39512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pt-BR" sz="1700" b="1"/>
              <a:t>2019</a:t>
            </a:r>
          </a:p>
          <a:p>
            <a:pPr>
              <a:lnSpc>
                <a:spcPct val="90000"/>
              </a:lnSpc>
            </a:pPr>
            <a:r>
              <a:rPr lang="pt-BR" sz="1700"/>
              <a:t>Revisão das Leis de Zoneamento</a:t>
            </a:r>
          </a:p>
          <a:p>
            <a:pPr>
              <a:lnSpc>
                <a:spcPct val="90000"/>
              </a:lnSpc>
            </a:pPr>
            <a:r>
              <a:rPr lang="pt-BR" sz="1700"/>
              <a:t>IPTU Justo</a:t>
            </a:r>
          </a:p>
          <a:p>
            <a:pPr>
              <a:lnSpc>
                <a:spcPct val="90000"/>
              </a:lnSpc>
            </a:pPr>
            <a:r>
              <a:rPr lang="pt-BR" sz="1700"/>
              <a:t>Queda do viaduto da marginal</a:t>
            </a:r>
          </a:p>
          <a:p>
            <a:pPr>
              <a:lnSpc>
                <a:spcPct val="90000"/>
              </a:lnSpc>
            </a:pPr>
            <a:r>
              <a:rPr lang="pt-BR" sz="1700" err="1"/>
              <a:t>Micromobilidade</a:t>
            </a:r>
            <a:endParaRPr lang="pt-BR" sz="1700"/>
          </a:p>
          <a:p>
            <a:pPr>
              <a:lnSpc>
                <a:spcPct val="90000"/>
              </a:lnSpc>
            </a:pPr>
            <a:endParaRPr lang="pt-BR" sz="1700"/>
          </a:p>
          <a:p>
            <a:pPr>
              <a:lnSpc>
                <a:spcPct val="90000"/>
              </a:lnSpc>
            </a:pPr>
            <a:endParaRPr lang="pt-BR" sz="1700"/>
          </a:p>
          <a:p>
            <a:pPr marL="114300" indent="0">
              <a:lnSpc>
                <a:spcPct val="90000"/>
              </a:lnSpc>
              <a:buNone/>
            </a:pPr>
            <a:r>
              <a:rPr lang="pt-BR" sz="1700" b="1"/>
              <a:t>2020</a:t>
            </a:r>
          </a:p>
          <a:p>
            <a:pPr>
              <a:lnSpc>
                <a:spcPct val="90000"/>
              </a:lnSpc>
            </a:pPr>
            <a:r>
              <a:rPr lang="pt-BR" sz="1700"/>
              <a:t>Continuidade das questões acima </a:t>
            </a:r>
          </a:p>
          <a:p>
            <a:pPr>
              <a:lnSpc>
                <a:spcPct val="90000"/>
              </a:lnSpc>
            </a:pPr>
            <a:r>
              <a:rPr lang="pt-BR" sz="1700"/>
              <a:t>Articulação sobre as questões de incomodidade e fiscalização. </a:t>
            </a:r>
          </a:p>
          <a:p>
            <a:pPr>
              <a:lnSpc>
                <a:spcPct val="90000"/>
              </a:lnSpc>
            </a:pPr>
            <a:r>
              <a:rPr lang="pt-BR" sz="1700"/>
              <a:t>Praça </a:t>
            </a:r>
            <a:r>
              <a:rPr lang="pt-BR" sz="1700" err="1"/>
              <a:t>Panamericana</a:t>
            </a:r>
            <a:r>
              <a:rPr lang="pt-BR" sz="1700"/>
              <a:t>: fluxo de pedestres</a:t>
            </a:r>
          </a:p>
          <a:p>
            <a:pPr lvl="1">
              <a:lnSpc>
                <a:spcPct val="90000"/>
              </a:lnSpc>
            </a:pPr>
            <a:endParaRPr lang="pt-BR" sz="1700"/>
          </a:p>
          <a:p>
            <a:pPr lvl="1">
              <a:lnSpc>
                <a:spcPct val="90000"/>
              </a:lnSpc>
            </a:pPr>
            <a:endParaRPr lang="pt-BR" sz="17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3FBAB-8940-DE46-AD64-9C89018221E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05" r="18302" b="3"/>
          <a:stretch/>
        </p:blipFill>
        <p:spPr bwMode="auto">
          <a:xfrm>
            <a:off x="3842085" y="-491248"/>
            <a:ext cx="5927557" cy="745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319739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7A4A-6B71-3B4D-8D63-96F03FB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802244" cy="1143000"/>
          </a:xfrm>
        </p:spPr>
        <p:txBody>
          <a:bodyPr/>
          <a:lstStyle/>
          <a:p>
            <a:r>
              <a:rPr lang="en-US" sz="4000" b="1"/>
              <a:t>5. </a:t>
            </a:r>
            <a:r>
              <a:rPr lang="en-US" sz="4000" b="1" err="1"/>
              <a:t>Segurança</a:t>
            </a:r>
            <a:endParaRPr lang="en-US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79B3-090F-F04A-89B5-16CBB5EE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1" y="1520189"/>
            <a:ext cx="3288629" cy="2931695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pt-BR" sz="1500" b="1"/>
              <a:t>2019</a:t>
            </a:r>
          </a:p>
          <a:p>
            <a:pPr>
              <a:lnSpc>
                <a:spcPct val="90000"/>
              </a:lnSpc>
            </a:pPr>
            <a:r>
              <a:rPr lang="pt-BR" sz="1500"/>
              <a:t>Câmeras: gestão das 15 câmeras radar e recebimento das 25 das câmeras da City Câmeras. </a:t>
            </a:r>
          </a:p>
          <a:p>
            <a:pPr>
              <a:lnSpc>
                <a:spcPct val="90000"/>
              </a:lnSpc>
            </a:pPr>
            <a:r>
              <a:rPr lang="pt-BR" sz="1500"/>
              <a:t>Vizinhança solidária: Duplicou numero de grupos na região.</a:t>
            </a:r>
          </a:p>
          <a:p>
            <a:pPr>
              <a:lnSpc>
                <a:spcPct val="90000"/>
              </a:lnSpc>
            </a:pPr>
            <a:r>
              <a:rPr lang="pt-BR" sz="1500"/>
              <a:t>Participação no </a:t>
            </a:r>
            <a:r>
              <a:rPr lang="pt-BR" sz="1500" err="1"/>
              <a:t>Conseg</a:t>
            </a:r>
            <a:r>
              <a:rPr lang="pt-BR" sz="1500"/>
              <a:t>.</a:t>
            </a:r>
          </a:p>
          <a:p>
            <a:pPr lvl="1"/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EECD4-5217-6D43-98D8-AA6651AC4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5"/>
          <a:stretch/>
        </p:blipFill>
        <p:spPr>
          <a:xfrm>
            <a:off x="3545039" y="0"/>
            <a:ext cx="5598961" cy="42190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2AD7E5-0A81-F446-AA08-01DAC07720C5}"/>
              </a:ext>
            </a:extLst>
          </p:cNvPr>
          <p:cNvSpPr txBox="1">
            <a:spLocks/>
          </p:cNvSpPr>
          <p:nvPr/>
        </p:nvSpPr>
        <p:spPr>
          <a:xfrm>
            <a:off x="1018673" y="4451885"/>
            <a:ext cx="7106653" cy="222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pt-BR" sz="1600" b="1"/>
              <a:t>2020</a:t>
            </a:r>
          </a:p>
          <a:p>
            <a:r>
              <a:rPr lang="pt-BR" sz="1600"/>
              <a:t>Vigias de rua: aguardando decreto. Projeto suspenso.</a:t>
            </a:r>
          </a:p>
          <a:p>
            <a:r>
              <a:rPr lang="pt-BR" sz="1600"/>
              <a:t>Câmeras: instalação de novas câmeras Radar, upload de câmeras Detecta com Prodesp, e das câmeras da City Câmeras. </a:t>
            </a:r>
          </a:p>
          <a:p>
            <a:r>
              <a:rPr lang="pt-BR" sz="1600"/>
              <a:t>Projeto Villa Lobos</a:t>
            </a:r>
          </a:p>
          <a:p>
            <a:r>
              <a:rPr lang="pt-BR" sz="1600"/>
              <a:t>Gestão: colocar no mapa todas as câmeras, informações de guaritas e vigias, e tutores </a:t>
            </a:r>
          </a:p>
          <a:p>
            <a:pPr>
              <a:lnSpc>
                <a:spcPct val="120000"/>
              </a:lnSpc>
            </a:pPr>
            <a:endParaRPr lang="pt-BR"/>
          </a:p>
          <a:p>
            <a:pPr lvl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51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7A4A-6B71-3B4D-8D63-96F03FB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802244" cy="1143000"/>
          </a:xfrm>
        </p:spPr>
        <p:txBody>
          <a:bodyPr/>
          <a:lstStyle/>
          <a:p>
            <a:r>
              <a:rPr lang="en-US" sz="4000" b="1"/>
              <a:t>6. </a:t>
            </a:r>
            <a:r>
              <a:rPr lang="en-US" sz="4000" b="1" err="1"/>
              <a:t>Áreas</a:t>
            </a:r>
            <a:r>
              <a:rPr lang="en-US" sz="4000" b="1"/>
              <a:t> Verdes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79B3-090F-F04A-89B5-16CBB5EE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520189"/>
            <a:ext cx="3992880" cy="2955557"/>
          </a:xfrm>
        </p:spPr>
        <p:txBody>
          <a:bodyPr>
            <a:normAutofit fontScale="775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pt-BR" b="1"/>
              <a:t>2019</a:t>
            </a:r>
          </a:p>
          <a:p>
            <a:pPr>
              <a:lnSpc>
                <a:spcPct val="120000"/>
              </a:lnSpc>
            </a:pPr>
            <a:r>
              <a:rPr lang="pt-BR" sz="1900" b="1"/>
              <a:t>Requalificação da Praça do Pôr do Sol</a:t>
            </a:r>
          </a:p>
          <a:p>
            <a:pPr>
              <a:lnSpc>
                <a:spcPct val="120000"/>
              </a:lnSpc>
            </a:pPr>
            <a:r>
              <a:rPr lang="pt-BR" sz="1900" b="1"/>
              <a:t>Adoção e manutenção feita pela SAAP</a:t>
            </a:r>
            <a:r>
              <a:rPr lang="pt-BR" sz="1900"/>
              <a:t>: São Gonçalo, Ignez Guimarães Soares Pestana, Norma </a:t>
            </a:r>
            <a:r>
              <a:rPr lang="pt-BR" sz="1900" err="1"/>
              <a:t>G</a:t>
            </a:r>
            <a:r>
              <a:rPr lang="pt-BR" sz="1900"/>
              <a:t> Arruda, </a:t>
            </a:r>
            <a:r>
              <a:rPr lang="en-US" sz="1900"/>
              <a:t>Dr. Luiz Carlos de Toledo e </a:t>
            </a:r>
            <a:r>
              <a:rPr lang="en-US" sz="1900" err="1"/>
              <a:t>canteiros</a:t>
            </a:r>
            <a:r>
              <a:rPr lang="en-US" sz="1900"/>
              <a:t> da </a:t>
            </a:r>
            <a:r>
              <a:rPr lang="en-US" sz="1900" err="1"/>
              <a:t>Capepuxis</a:t>
            </a:r>
            <a:r>
              <a:rPr lang="pt-BR" sz="1900"/>
              <a:t>. </a:t>
            </a:r>
          </a:p>
          <a:p>
            <a:pPr>
              <a:lnSpc>
                <a:spcPct val="120000"/>
              </a:lnSpc>
            </a:pPr>
            <a:r>
              <a:rPr lang="pt-BR" sz="1900" b="1"/>
              <a:t>Estimulo que empresas e moradores adotem praças da região</a:t>
            </a:r>
            <a:r>
              <a:rPr lang="pt-BR" sz="1900"/>
              <a:t>: Praça Vicentina de Carvalho e Província de </a:t>
            </a:r>
            <a:r>
              <a:rPr lang="pt-BR" sz="1900" err="1"/>
              <a:t>Saitama</a:t>
            </a:r>
            <a:r>
              <a:rPr lang="pt-BR" sz="1900"/>
              <a:t> (grupos do Benfeitoria).</a:t>
            </a:r>
          </a:p>
          <a:p>
            <a:pPr lvl="1"/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BC2D4-40AB-F044-AF7B-7118589CE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4876800" cy="3657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8F31C-88E2-034C-8F8B-28A8B76C5412}"/>
              </a:ext>
            </a:extLst>
          </p:cNvPr>
          <p:cNvSpPr/>
          <p:nvPr/>
        </p:nvSpPr>
        <p:spPr>
          <a:xfrm>
            <a:off x="1957136" y="4600636"/>
            <a:ext cx="620829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b="1"/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>
                <a:latin typeface="Trebuchet MS" panose="020B0703020202090204" pitchFamily="34" charset="0"/>
              </a:rPr>
              <a:t>Continuar adoção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>
                <a:latin typeface="Trebuchet MS" panose="020B0703020202090204" pitchFamily="34" charset="0"/>
              </a:rPr>
              <a:t>Revitalização de praças em parceria com poder público, empresas e moradores</a:t>
            </a:r>
            <a:r>
              <a:rPr lang="pt-BR" sz="1500">
                <a:latin typeface="Trebuchet MS" panose="020B0703020202090204" pitchFamily="34" charset="0"/>
              </a:rPr>
              <a:t>: </a:t>
            </a:r>
            <a:r>
              <a:rPr lang="pt-BR" sz="1500" err="1">
                <a:latin typeface="Trebuchet MS" panose="020B0703020202090204" pitchFamily="34" charset="0"/>
              </a:rPr>
              <a:t>Panamericana</a:t>
            </a:r>
            <a:r>
              <a:rPr lang="pt-BR" sz="1500">
                <a:latin typeface="Trebuchet MS" panose="020B0703020202090204" pitchFamily="34" charset="0"/>
              </a:rPr>
              <a:t>, Pôr do Sol e Waldir Azevedo.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>
                <a:latin typeface="Trebuchet MS" panose="020B0703020202090204" pitchFamily="34" charset="0"/>
              </a:rPr>
              <a:t>Plantio de árvores.</a:t>
            </a:r>
          </a:p>
        </p:txBody>
      </p:sp>
    </p:spTree>
    <p:extLst>
      <p:ext uri="{BB962C8B-B14F-4D97-AF65-F5344CB8AC3E}">
        <p14:creationId xmlns:p14="http://schemas.microsoft.com/office/powerpoint/2010/main" val="3257677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807</Words>
  <Application>Microsoft Macintosh PowerPoint</Application>
  <PresentationFormat>On-screen Show (4:3)</PresentationFormat>
  <Paragraphs>222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Trebuchet MS</vt:lpstr>
      <vt:lpstr>Adjacency</vt:lpstr>
      <vt:lpstr>Assembléia Geral Ordinária</vt:lpstr>
      <vt:lpstr>Pauta</vt:lpstr>
      <vt:lpstr>Diretrizes para o Biênio 2019-20</vt:lpstr>
      <vt:lpstr>1. Institucional</vt:lpstr>
      <vt:lpstr>2. Cidadania e convivência</vt:lpstr>
      <vt:lpstr>3. Zeladoria</vt:lpstr>
      <vt:lpstr>4. Urbanismo e mobilidade</vt:lpstr>
      <vt:lpstr>5. Segurança</vt:lpstr>
      <vt:lpstr>6. Áreas Verdes</vt:lpstr>
      <vt:lpstr>7. Sustentabilidade</vt:lpstr>
      <vt:lpstr>PowerPoint Presentation</vt:lpstr>
      <vt:lpstr>PowerPoint Presentation</vt:lpstr>
      <vt:lpstr>PowerPoint Presentation</vt:lpstr>
      <vt:lpstr>Diretoria e Conselho Gestão 2019/21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Assembléia Geral Ordinária</dc:title>
  <dc:creator>Marcia Kalvon Woods</dc:creator>
  <cp:lastModifiedBy>Marcia Kalvon Woods</cp:lastModifiedBy>
  <cp:revision>3</cp:revision>
  <dcterms:created xsi:type="dcterms:W3CDTF">2020-03-11T21:19:35Z</dcterms:created>
  <dcterms:modified xsi:type="dcterms:W3CDTF">2020-03-11T21:31:25Z</dcterms:modified>
</cp:coreProperties>
</file>